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3" r:id="rId4"/>
    <p:sldId id="258" r:id="rId5"/>
    <p:sldId id="259" r:id="rId6"/>
    <p:sldId id="260" r:id="rId7"/>
    <p:sldId id="261"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888"/>
    <p:restoredTop sz="96341"/>
  </p:normalViewPr>
  <p:slideViewPr>
    <p:cSldViewPr snapToGrid="0" snapToObjects="1">
      <p:cViewPr varScale="1">
        <p:scale>
          <a:sx n="89" d="100"/>
          <a:sy n="89" d="100"/>
        </p:scale>
        <p:origin x="192" y="7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tiff>
</file>

<file path=ppt/media/image2.jpeg>
</file>

<file path=ppt/media/image3.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B5D8A-2B78-4240-B74D-F4974B3683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2982104-1749-534D-84AB-A64A69DC94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96CB1AB-EF8A-D843-80AF-ED67580E3DB8}"/>
              </a:ext>
            </a:extLst>
          </p:cNvPr>
          <p:cNvSpPr>
            <a:spLocks noGrp="1"/>
          </p:cNvSpPr>
          <p:nvPr>
            <p:ph type="dt" sz="half" idx="10"/>
          </p:nvPr>
        </p:nvSpPr>
        <p:spPr/>
        <p:txBody>
          <a:bodyPr/>
          <a:lstStyle/>
          <a:p>
            <a:fld id="{62218E36-40D4-F146-A31A-45CC8AE33427}" type="datetimeFigureOut">
              <a:rPr lang="en-US" smtClean="0"/>
              <a:t>11/11/20</a:t>
            </a:fld>
            <a:endParaRPr lang="en-US"/>
          </a:p>
        </p:txBody>
      </p:sp>
      <p:sp>
        <p:nvSpPr>
          <p:cNvPr id="5" name="Footer Placeholder 4">
            <a:extLst>
              <a:ext uri="{FF2B5EF4-FFF2-40B4-BE49-F238E27FC236}">
                <a16:creationId xmlns:a16="http://schemas.microsoft.com/office/drawing/2014/main" id="{94961DEA-67DE-4347-9655-D0CD07AB47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5B71A-10DB-6449-A8DE-AC4F65278B0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632095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AB830-AF6B-7443-A70E-B2A2DA3216A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0C25AA-CA87-1548-B400-85D5F2564CD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6F3004-B6C4-CD48-A500-92DA5E84A2ED}"/>
              </a:ext>
            </a:extLst>
          </p:cNvPr>
          <p:cNvSpPr>
            <a:spLocks noGrp="1"/>
          </p:cNvSpPr>
          <p:nvPr>
            <p:ph type="dt" sz="half" idx="10"/>
          </p:nvPr>
        </p:nvSpPr>
        <p:spPr/>
        <p:txBody>
          <a:bodyPr/>
          <a:lstStyle/>
          <a:p>
            <a:fld id="{62218E36-40D4-F146-A31A-45CC8AE33427}" type="datetimeFigureOut">
              <a:rPr lang="en-US" smtClean="0"/>
              <a:t>11/11/20</a:t>
            </a:fld>
            <a:endParaRPr lang="en-US"/>
          </a:p>
        </p:txBody>
      </p:sp>
      <p:sp>
        <p:nvSpPr>
          <p:cNvPr id="5" name="Footer Placeholder 4">
            <a:extLst>
              <a:ext uri="{FF2B5EF4-FFF2-40B4-BE49-F238E27FC236}">
                <a16:creationId xmlns:a16="http://schemas.microsoft.com/office/drawing/2014/main" id="{D427F35D-593D-2F4B-8CA0-F2E4B5BCA5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72CB24-2A11-0547-894B-921FA5EF2F42}"/>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5178930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1DF48F8-3254-2F4B-BFE4-EECA77611E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C5B661B-9C01-764E-A61B-665920D4E5E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7CB2BD-E9E7-C94A-BDB2-77859F68EA13}"/>
              </a:ext>
            </a:extLst>
          </p:cNvPr>
          <p:cNvSpPr>
            <a:spLocks noGrp="1"/>
          </p:cNvSpPr>
          <p:nvPr>
            <p:ph type="dt" sz="half" idx="10"/>
          </p:nvPr>
        </p:nvSpPr>
        <p:spPr/>
        <p:txBody>
          <a:bodyPr/>
          <a:lstStyle/>
          <a:p>
            <a:fld id="{62218E36-40D4-F146-A31A-45CC8AE33427}" type="datetimeFigureOut">
              <a:rPr lang="en-US" smtClean="0"/>
              <a:t>11/11/20</a:t>
            </a:fld>
            <a:endParaRPr lang="en-US"/>
          </a:p>
        </p:txBody>
      </p:sp>
      <p:sp>
        <p:nvSpPr>
          <p:cNvPr id="5" name="Footer Placeholder 4">
            <a:extLst>
              <a:ext uri="{FF2B5EF4-FFF2-40B4-BE49-F238E27FC236}">
                <a16:creationId xmlns:a16="http://schemas.microsoft.com/office/drawing/2014/main" id="{6AD1EF02-B0DF-9F4E-BC2E-0E4BF86880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F6980A-FC8D-094E-A62D-D9A7205A545C}"/>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467714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11866-1A95-D746-A519-910843E729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4709CB-5F8E-1C46-BFE5-1B09ACBCBB0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B58381-D0B7-F04F-BB18-1B1847FF1656}"/>
              </a:ext>
            </a:extLst>
          </p:cNvPr>
          <p:cNvSpPr>
            <a:spLocks noGrp="1"/>
          </p:cNvSpPr>
          <p:nvPr>
            <p:ph type="dt" sz="half" idx="10"/>
          </p:nvPr>
        </p:nvSpPr>
        <p:spPr/>
        <p:txBody>
          <a:bodyPr/>
          <a:lstStyle/>
          <a:p>
            <a:fld id="{62218E36-40D4-F146-A31A-45CC8AE33427}" type="datetimeFigureOut">
              <a:rPr lang="en-US" smtClean="0"/>
              <a:t>11/11/20</a:t>
            </a:fld>
            <a:endParaRPr lang="en-US"/>
          </a:p>
        </p:txBody>
      </p:sp>
      <p:sp>
        <p:nvSpPr>
          <p:cNvPr id="5" name="Footer Placeholder 4">
            <a:extLst>
              <a:ext uri="{FF2B5EF4-FFF2-40B4-BE49-F238E27FC236}">
                <a16:creationId xmlns:a16="http://schemas.microsoft.com/office/drawing/2014/main" id="{4AD7506D-883F-9349-BAEE-2C2F8C4EB8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ECED45-30CC-474A-9DB9-1BE2B75F8DF5}"/>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0298256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D6E8B-5C70-B54B-8C2F-3CEFB0EABE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0F6510E-777E-A04F-A424-47CA5C8B59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8347D2D-8EBB-1B42-8CA2-EBFC02BF0BAF}"/>
              </a:ext>
            </a:extLst>
          </p:cNvPr>
          <p:cNvSpPr>
            <a:spLocks noGrp="1"/>
          </p:cNvSpPr>
          <p:nvPr>
            <p:ph type="dt" sz="half" idx="10"/>
          </p:nvPr>
        </p:nvSpPr>
        <p:spPr/>
        <p:txBody>
          <a:bodyPr/>
          <a:lstStyle/>
          <a:p>
            <a:fld id="{62218E36-40D4-F146-A31A-45CC8AE33427}" type="datetimeFigureOut">
              <a:rPr lang="en-US" smtClean="0"/>
              <a:t>11/11/20</a:t>
            </a:fld>
            <a:endParaRPr lang="en-US"/>
          </a:p>
        </p:txBody>
      </p:sp>
      <p:sp>
        <p:nvSpPr>
          <p:cNvPr id="5" name="Footer Placeholder 4">
            <a:extLst>
              <a:ext uri="{FF2B5EF4-FFF2-40B4-BE49-F238E27FC236}">
                <a16:creationId xmlns:a16="http://schemas.microsoft.com/office/drawing/2014/main" id="{51D2EBA0-2A0D-7044-A8AA-0FEB122C5A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72C94C-D2B1-DF4D-AFE9-D803027B91E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897171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29F81-9E5A-2F44-9C59-E94D519E74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5DF0A2-A6F1-D946-BBEE-AF4364A15D4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57B9464-1222-234F-B686-E1A0AC975EA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CFA541-B86A-E44F-AC59-03DBDAC7EEEB}"/>
              </a:ext>
            </a:extLst>
          </p:cNvPr>
          <p:cNvSpPr>
            <a:spLocks noGrp="1"/>
          </p:cNvSpPr>
          <p:nvPr>
            <p:ph type="dt" sz="half" idx="10"/>
          </p:nvPr>
        </p:nvSpPr>
        <p:spPr/>
        <p:txBody>
          <a:bodyPr/>
          <a:lstStyle/>
          <a:p>
            <a:fld id="{62218E36-40D4-F146-A31A-45CC8AE33427}" type="datetimeFigureOut">
              <a:rPr lang="en-US" smtClean="0"/>
              <a:t>11/11/20</a:t>
            </a:fld>
            <a:endParaRPr lang="en-US"/>
          </a:p>
        </p:txBody>
      </p:sp>
      <p:sp>
        <p:nvSpPr>
          <p:cNvPr id="6" name="Footer Placeholder 5">
            <a:extLst>
              <a:ext uri="{FF2B5EF4-FFF2-40B4-BE49-F238E27FC236}">
                <a16:creationId xmlns:a16="http://schemas.microsoft.com/office/drawing/2014/main" id="{9514CC1D-BEBC-BD4E-AED2-8F9B251170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430038-6DAD-C945-80BF-48E550A0A011}"/>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300093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DE3B-3819-214E-96BB-42D57E35330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DFC8FB-C691-3C48-83EB-B4E6F971A8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16EE962-9631-964E-B4A9-CE5BD6610FB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C13FD2-DBD5-CE4C-934E-2AD1157E4C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29C2FE2-837C-9E4C-9316-09D2A5B27F1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55ED49-6007-C547-B58D-46F7F87522E2}"/>
              </a:ext>
            </a:extLst>
          </p:cNvPr>
          <p:cNvSpPr>
            <a:spLocks noGrp="1"/>
          </p:cNvSpPr>
          <p:nvPr>
            <p:ph type="dt" sz="half" idx="10"/>
          </p:nvPr>
        </p:nvSpPr>
        <p:spPr/>
        <p:txBody>
          <a:bodyPr/>
          <a:lstStyle/>
          <a:p>
            <a:fld id="{62218E36-40D4-F146-A31A-45CC8AE33427}" type="datetimeFigureOut">
              <a:rPr lang="en-US" smtClean="0"/>
              <a:t>11/11/20</a:t>
            </a:fld>
            <a:endParaRPr lang="en-US"/>
          </a:p>
        </p:txBody>
      </p:sp>
      <p:sp>
        <p:nvSpPr>
          <p:cNvPr id="8" name="Footer Placeholder 7">
            <a:extLst>
              <a:ext uri="{FF2B5EF4-FFF2-40B4-BE49-F238E27FC236}">
                <a16:creationId xmlns:a16="http://schemas.microsoft.com/office/drawing/2014/main" id="{FB5C3578-B93B-A44C-AA37-34B5C3606F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54DD71D-28AB-D945-9524-F72C5A19ACBB}"/>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9142907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3139E-00C9-9F42-8CF9-EDEE84C59C9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07FF89-F704-D847-9B9D-205A128C18F5}"/>
              </a:ext>
            </a:extLst>
          </p:cNvPr>
          <p:cNvSpPr>
            <a:spLocks noGrp="1"/>
          </p:cNvSpPr>
          <p:nvPr>
            <p:ph type="dt" sz="half" idx="10"/>
          </p:nvPr>
        </p:nvSpPr>
        <p:spPr/>
        <p:txBody>
          <a:bodyPr/>
          <a:lstStyle/>
          <a:p>
            <a:fld id="{62218E36-40D4-F146-A31A-45CC8AE33427}" type="datetimeFigureOut">
              <a:rPr lang="en-US" smtClean="0"/>
              <a:t>11/11/20</a:t>
            </a:fld>
            <a:endParaRPr lang="en-US"/>
          </a:p>
        </p:txBody>
      </p:sp>
      <p:sp>
        <p:nvSpPr>
          <p:cNvPr id="4" name="Footer Placeholder 3">
            <a:extLst>
              <a:ext uri="{FF2B5EF4-FFF2-40B4-BE49-F238E27FC236}">
                <a16:creationId xmlns:a16="http://schemas.microsoft.com/office/drawing/2014/main" id="{35882359-E70C-D84B-94F6-C850024321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42BEEFF-E503-1E47-85A4-22E723A231FC}"/>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468696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581BE6-3580-664C-9BA1-59839C0FBB13}"/>
              </a:ext>
            </a:extLst>
          </p:cNvPr>
          <p:cNvSpPr>
            <a:spLocks noGrp="1"/>
          </p:cNvSpPr>
          <p:nvPr>
            <p:ph type="dt" sz="half" idx="10"/>
          </p:nvPr>
        </p:nvSpPr>
        <p:spPr/>
        <p:txBody>
          <a:bodyPr/>
          <a:lstStyle/>
          <a:p>
            <a:fld id="{62218E36-40D4-F146-A31A-45CC8AE33427}" type="datetimeFigureOut">
              <a:rPr lang="en-US" smtClean="0"/>
              <a:t>11/11/20</a:t>
            </a:fld>
            <a:endParaRPr lang="en-US"/>
          </a:p>
        </p:txBody>
      </p:sp>
      <p:sp>
        <p:nvSpPr>
          <p:cNvPr id="3" name="Footer Placeholder 2">
            <a:extLst>
              <a:ext uri="{FF2B5EF4-FFF2-40B4-BE49-F238E27FC236}">
                <a16:creationId xmlns:a16="http://schemas.microsoft.com/office/drawing/2014/main" id="{F0ED329C-33AD-0548-A68A-794186C57CE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BA2610-DBC9-684D-A137-1005023C1CD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944749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24696-8B55-7048-9673-BD4F653186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363854E-50FD-DF45-BA23-849A22694F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A2D533-24BF-7C48-A710-E715F7AC4F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A200459-E814-2A42-AB27-63096C705A9E}"/>
              </a:ext>
            </a:extLst>
          </p:cNvPr>
          <p:cNvSpPr>
            <a:spLocks noGrp="1"/>
          </p:cNvSpPr>
          <p:nvPr>
            <p:ph type="dt" sz="half" idx="10"/>
          </p:nvPr>
        </p:nvSpPr>
        <p:spPr/>
        <p:txBody>
          <a:bodyPr/>
          <a:lstStyle/>
          <a:p>
            <a:fld id="{62218E36-40D4-F146-A31A-45CC8AE33427}" type="datetimeFigureOut">
              <a:rPr lang="en-US" smtClean="0"/>
              <a:t>11/11/20</a:t>
            </a:fld>
            <a:endParaRPr lang="en-US"/>
          </a:p>
        </p:txBody>
      </p:sp>
      <p:sp>
        <p:nvSpPr>
          <p:cNvPr id="6" name="Footer Placeholder 5">
            <a:extLst>
              <a:ext uri="{FF2B5EF4-FFF2-40B4-BE49-F238E27FC236}">
                <a16:creationId xmlns:a16="http://schemas.microsoft.com/office/drawing/2014/main" id="{D7EDBFDC-A37B-AF4B-A7DD-D86350BF4F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96F500-8E2B-1A4A-BB04-FC963D44ED62}"/>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56486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E92B6-49A8-9944-882C-74CD249FBD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1CF11F2-7698-6A4B-A44B-5026DE851E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2C400AB-2442-D24A-A288-E9294E21F7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FB004F1-2C74-654B-B2A6-AC0552086EEC}"/>
              </a:ext>
            </a:extLst>
          </p:cNvPr>
          <p:cNvSpPr>
            <a:spLocks noGrp="1"/>
          </p:cNvSpPr>
          <p:nvPr>
            <p:ph type="dt" sz="half" idx="10"/>
          </p:nvPr>
        </p:nvSpPr>
        <p:spPr/>
        <p:txBody>
          <a:bodyPr/>
          <a:lstStyle/>
          <a:p>
            <a:fld id="{62218E36-40D4-F146-A31A-45CC8AE33427}" type="datetimeFigureOut">
              <a:rPr lang="en-US" smtClean="0"/>
              <a:t>11/11/20</a:t>
            </a:fld>
            <a:endParaRPr lang="en-US"/>
          </a:p>
        </p:txBody>
      </p:sp>
      <p:sp>
        <p:nvSpPr>
          <p:cNvPr id="6" name="Footer Placeholder 5">
            <a:extLst>
              <a:ext uri="{FF2B5EF4-FFF2-40B4-BE49-F238E27FC236}">
                <a16:creationId xmlns:a16="http://schemas.microsoft.com/office/drawing/2014/main" id="{E881A21A-E69E-EA4D-AEB8-CD90298505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60DBB6-FE8F-3443-BD15-F6AD9C87E17A}"/>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0517029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25">
          <a:fgClr>
            <a:schemeClr val="accent6"/>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74AAD4-FB3D-C64E-9EBA-4B9091A04FF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2F1604-56AF-7148-81D5-CFF87C36E60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B7CA00-948E-6849-B740-4ACD7C6E221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218E36-40D4-F146-A31A-45CC8AE33427}" type="datetimeFigureOut">
              <a:rPr lang="en-US" smtClean="0"/>
              <a:t>11/11/20</a:t>
            </a:fld>
            <a:endParaRPr lang="en-US"/>
          </a:p>
        </p:txBody>
      </p:sp>
      <p:sp>
        <p:nvSpPr>
          <p:cNvPr id="5" name="Footer Placeholder 4">
            <a:extLst>
              <a:ext uri="{FF2B5EF4-FFF2-40B4-BE49-F238E27FC236}">
                <a16:creationId xmlns:a16="http://schemas.microsoft.com/office/drawing/2014/main" id="{94BCD85A-3824-4B49-9E4C-6D0A5B3B7F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80773EC-3FB0-9148-B605-DEC07C3144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72FB55-DC9A-374E-9809-F56FDE25A648}" type="slidenum">
              <a:rPr lang="en-US" smtClean="0"/>
              <a:t>‹#›</a:t>
            </a:fld>
            <a:endParaRPr lang="en-US"/>
          </a:p>
        </p:txBody>
      </p:sp>
    </p:spTree>
    <p:extLst>
      <p:ext uri="{BB962C8B-B14F-4D97-AF65-F5344CB8AC3E}">
        <p14:creationId xmlns:p14="http://schemas.microsoft.com/office/powerpoint/2010/main" val="19754301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hackster.io/embeddedlab786/car-speed-detector-d60ea0" TargetMode="External"/><Relationship Id="rId2" Type="http://schemas.openxmlformats.org/officeDocument/2006/relationships/hyperlink" Target="https://www.hackster.io/yashastronomy/arduino-speed-detector-4eab71" TargetMode="External"/><Relationship Id="rId1" Type="http://schemas.openxmlformats.org/officeDocument/2006/relationships/slideLayout" Target="../slideLayouts/slideLayout2.xml"/><Relationship Id="rId4" Type="http://schemas.openxmlformats.org/officeDocument/2006/relationships/hyperlink" Target="https://www.hackster.io/NerdFatherRJ/speeduino-speed-tracker-c8fca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crystalfontz.com/product/cfah2004actmiew-20x4-i2c-character-lcd?kw=&amp;origin=pla&amp;gclid=CjwKCAjwq_D7BRADEiwAVMDdHiHPBFW64CMppy-nCaKe0sCETMsAPY2SlfEIacJEAEYCOHrj1hV69BoCuvgQAvD_BwE#undefined" TargetMode="External"/><Relationship Id="rId2" Type="http://schemas.openxmlformats.org/officeDocument/2006/relationships/hyperlink" Target="https://www.pololu.com/product/136"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1289311-1196-0B4F-A4DF-AA62F21C808B}"/>
              </a:ext>
            </a:extLst>
          </p:cNvPr>
          <p:cNvPicPr>
            <a:picLocks noChangeAspect="1"/>
          </p:cNvPicPr>
          <p:nvPr/>
        </p:nvPicPr>
        <p:blipFill>
          <a:blip r:embed="rId2">
            <a:alphaModFix amt="70000"/>
          </a:blip>
          <a:stretch>
            <a:fillRect/>
          </a:stretch>
        </p:blipFill>
        <p:spPr>
          <a:xfrm>
            <a:off x="0" y="0"/>
            <a:ext cx="12192000" cy="6858000"/>
          </a:xfrm>
          <a:prstGeom prst="rect">
            <a:avLst/>
          </a:prstGeom>
        </p:spPr>
      </p:pic>
      <p:sp>
        <p:nvSpPr>
          <p:cNvPr id="8" name="Title 1">
            <a:extLst>
              <a:ext uri="{FF2B5EF4-FFF2-40B4-BE49-F238E27FC236}">
                <a16:creationId xmlns:a16="http://schemas.microsoft.com/office/drawing/2014/main" id="{ECEE7EB7-3665-F84D-98F7-B65AA59CACFC}"/>
              </a:ext>
            </a:extLst>
          </p:cNvPr>
          <p:cNvSpPr>
            <a:spLocks noGrp="1"/>
          </p:cNvSpPr>
          <p:nvPr>
            <p:ph type="ctrTitle"/>
          </p:nvPr>
        </p:nvSpPr>
        <p:spPr>
          <a:xfrm>
            <a:off x="0" y="-244832"/>
            <a:ext cx="12191999" cy="3383280"/>
          </a:xfrm>
        </p:spPr>
        <p:txBody>
          <a:bodyPr>
            <a:normAutofit/>
          </a:bodyPr>
          <a:lstStyle/>
          <a:p>
            <a:r>
              <a:rPr lang="en-US" sz="6000" dirty="0"/>
              <a:t>ENGI 301</a:t>
            </a:r>
            <a:br>
              <a:rPr lang="en-US" sz="6000" dirty="0"/>
            </a:br>
            <a:br>
              <a:rPr lang="en-US" dirty="0"/>
            </a:br>
            <a:r>
              <a:rPr lang="en-US" sz="6000" dirty="0"/>
              <a:t>Putting Speed Control Device Proposal</a:t>
            </a:r>
            <a:endParaRPr lang="en-US" dirty="0"/>
          </a:p>
        </p:txBody>
      </p:sp>
      <p:sp>
        <p:nvSpPr>
          <p:cNvPr id="9" name="Subtitle 2">
            <a:extLst>
              <a:ext uri="{FF2B5EF4-FFF2-40B4-BE49-F238E27FC236}">
                <a16:creationId xmlns:a16="http://schemas.microsoft.com/office/drawing/2014/main" id="{F8A2B327-9197-7F47-9F38-62DCF0466C17}"/>
              </a:ext>
            </a:extLst>
          </p:cNvPr>
          <p:cNvSpPr>
            <a:spLocks noGrp="1"/>
          </p:cNvSpPr>
          <p:nvPr>
            <p:ph type="subTitle" idx="1"/>
          </p:nvPr>
        </p:nvSpPr>
        <p:spPr>
          <a:xfrm>
            <a:off x="1293844" y="3592086"/>
            <a:ext cx="9604310" cy="1120636"/>
          </a:xfrm>
        </p:spPr>
        <p:txBody>
          <a:bodyPr/>
          <a:lstStyle/>
          <a:p>
            <a:r>
              <a:rPr lang="en-US" dirty="0">
                <a:solidFill>
                  <a:schemeClr val="tx1"/>
                </a:solidFill>
              </a:rPr>
              <a:t>10/4/2020</a:t>
            </a:r>
          </a:p>
          <a:p>
            <a:r>
              <a:rPr lang="en-US" dirty="0">
                <a:solidFill>
                  <a:schemeClr val="tx1"/>
                </a:solidFill>
              </a:rPr>
              <a:t>Grace Wilson</a:t>
            </a:r>
          </a:p>
        </p:txBody>
      </p:sp>
    </p:spTree>
    <p:extLst>
      <p:ext uri="{BB962C8B-B14F-4D97-AF65-F5344CB8AC3E}">
        <p14:creationId xmlns:p14="http://schemas.microsoft.com/office/powerpoint/2010/main" val="3859425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9436C-D734-4C4A-9AB6-A3C7FE247286}"/>
              </a:ext>
            </a:extLst>
          </p:cNvPr>
          <p:cNvSpPr>
            <a:spLocks noGrp="1"/>
          </p:cNvSpPr>
          <p:nvPr>
            <p:ph type="title"/>
          </p:nvPr>
        </p:nvSpPr>
        <p:spPr/>
        <p:txBody>
          <a:bodyPr/>
          <a:lstStyle/>
          <a:p>
            <a:r>
              <a:rPr lang="en-US" u="sng" dirty="0"/>
              <a:t>Background Information</a:t>
            </a:r>
          </a:p>
        </p:txBody>
      </p:sp>
      <p:sp>
        <p:nvSpPr>
          <p:cNvPr id="3" name="Content Placeholder 2">
            <a:extLst>
              <a:ext uri="{FF2B5EF4-FFF2-40B4-BE49-F238E27FC236}">
                <a16:creationId xmlns:a16="http://schemas.microsoft.com/office/drawing/2014/main" id="{673D0AEE-4FD0-5244-B9A5-CB8DAA42B042}"/>
              </a:ext>
            </a:extLst>
          </p:cNvPr>
          <p:cNvSpPr>
            <a:spLocks noGrp="1"/>
          </p:cNvSpPr>
          <p:nvPr>
            <p:ph idx="1"/>
          </p:nvPr>
        </p:nvSpPr>
        <p:spPr>
          <a:xfrm>
            <a:off x="838200" y="1690688"/>
            <a:ext cx="10515600" cy="4948651"/>
          </a:xfrm>
        </p:spPr>
        <p:txBody>
          <a:bodyPr>
            <a:normAutofit fontScale="70000" lnSpcReduction="20000"/>
          </a:bodyPr>
          <a:lstStyle/>
          <a:p>
            <a:r>
              <a:rPr lang="en-US" dirty="0"/>
              <a:t>A device that measures the speed at which a golf ball approaches the hole. It will be positioned directly in front of the cup, but out of the line of the putt. Used on flat putting surfaces to help with speed/distance control.</a:t>
            </a:r>
          </a:p>
          <a:p>
            <a:endParaRPr lang="en-US" dirty="0"/>
          </a:p>
          <a:p>
            <a:r>
              <a:rPr lang="en-US" dirty="0"/>
              <a:t>The device will provide visual and audible feedback. The ball speed will be visible on a small display screen, and a speaker will inform the user of the quality of the putt based on its speed:</a:t>
            </a:r>
          </a:p>
          <a:p>
            <a:endParaRPr lang="en-US" dirty="0"/>
          </a:p>
          <a:p>
            <a:pPr lvl="1"/>
            <a:r>
              <a:rPr lang="en-US" dirty="0"/>
              <a:t>Slow speeds: ”Barely got there!”</a:t>
            </a:r>
          </a:p>
          <a:p>
            <a:pPr lvl="1"/>
            <a:r>
              <a:rPr lang="en-US" dirty="0"/>
              <a:t>Fast speeds: “A little strong!”</a:t>
            </a:r>
          </a:p>
          <a:p>
            <a:pPr lvl="1"/>
            <a:r>
              <a:rPr lang="en-US" dirty="0"/>
              <a:t>Perfect speed: “Perfect putt!”</a:t>
            </a:r>
          </a:p>
          <a:p>
            <a:pPr lvl="1"/>
            <a:endParaRPr lang="en-US" dirty="0"/>
          </a:p>
          <a:p>
            <a:r>
              <a:rPr lang="en-US" dirty="0"/>
              <a:t>The device will utilize IR sensors, a screen display, a speaker, and the Pocket Beagle to achieve this functionality.</a:t>
            </a:r>
          </a:p>
          <a:p>
            <a:endParaRPr lang="en-US" dirty="0"/>
          </a:p>
          <a:p>
            <a:r>
              <a:rPr lang="en-US" dirty="0"/>
              <a:t>The screen will display a short history of the speeds of the last four putts, and the device will be powered on and off with a power button</a:t>
            </a:r>
          </a:p>
          <a:p>
            <a:pPr marL="457200" lvl="1" indent="0">
              <a:buNone/>
            </a:pPr>
            <a:endParaRPr lang="en-US" dirty="0"/>
          </a:p>
        </p:txBody>
      </p:sp>
    </p:spTree>
    <p:extLst>
      <p:ext uri="{BB962C8B-B14F-4D97-AF65-F5344CB8AC3E}">
        <p14:creationId xmlns:p14="http://schemas.microsoft.com/office/powerpoint/2010/main" val="3726771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EB507-8066-644C-B984-3D7E7A8C043B}"/>
              </a:ext>
            </a:extLst>
          </p:cNvPr>
          <p:cNvSpPr>
            <a:spLocks noGrp="1"/>
          </p:cNvSpPr>
          <p:nvPr>
            <p:ph type="title"/>
          </p:nvPr>
        </p:nvSpPr>
        <p:spPr/>
        <p:txBody>
          <a:bodyPr/>
          <a:lstStyle/>
          <a:p>
            <a:r>
              <a:rPr lang="en-US" u="sng" dirty="0"/>
              <a:t>Rough Sketch of Device Design</a:t>
            </a:r>
          </a:p>
        </p:txBody>
      </p:sp>
      <p:pic>
        <p:nvPicPr>
          <p:cNvPr id="5" name="Picture 4">
            <a:extLst>
              <a:ext uri="{FF2B5EF4-FFF2-40B4-BE49-F238E27FC236}">
                <a16:creationId xmlns:a16="http://schemas.microsoft.com/office/drawing/2014/main" id="{D24A241D-3612-9040-97C3-BA191F4B50B6}"/>
              </a:ext>
            </a:extLst>
          </p:cNvPr>
          <p:cNvPicPr>
            <a:picLocks noChangeAspect="1"/>
          </p:cNvPicPr>
          <p:nvPr/>
        </p:nvPicPr>
        <p:blipFill>
          <a:blip r:embed="rId2"/>
          <a:stretch>
            <a:fillRect/>
          </a:stretch>
        </p:blipFill>
        <p:spPr>
          <a:xfrm>
            <a:off x="2703444" y="1996440"/>
            <a:ext cx="7036904" cy="3764744"/>
          </a:xfrm>
          <a:prstGeom prst="rect">
            <a:avLst/>
          </a:prstGeom>
        </p:spPr>
      </p:pic>
    </p:spTree>
    <p:extLst>
      <p:ext uri="{BB962C8B-B14F-4D97-AF65-F5344CB8AC3E}">
        <p14:creationId xmlns:p14="http://schemas.microsoft.com/office/powerpoint/2010/main" val="2653354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1FF61-1844-DB43-AA81-E8EDFC120D3F}"/>
              </a:ext>
            </a:extLst>
          </p:cNvPr>
          <p:cNvSpPr>
            <a:spLocks noGrp="1"/>
          </p:cNvSpPr>
          <p:nvPr>
            <p:ph type="title"/>
          </p:nvPr>
        </p:nvSpPr>
        <p:spPr/>
        <p:txBody>
          <a:bodyPr/>
          <a:lstStyle/>
          <a:p>
            <a:r>
              <a:rPr lang="en-US" u="sng" dirty="0"/>
              <a:t>Existing Solutions</a:t>
            </a:r>
          </a:p>
        </p:txBody>
      </p:sp>
      <p:sp>
        <p:nvSpPr>
          <p:cNvPr id="3" name="Content Placeholder 2">
            <a:extLst>
              <a:ext uri="{FF2B5EF4-FFF2-40B4-BE49-F238E27FC236}">
                <a16:creationId xmlns:a16="http://schemas.microsoft.com/office/drawing/2014/main" id="{3DF8668C-C86D-4542-8132-D1BD0666D76F}"/>
              </a:ext>
            </a:extLst>
          </p:cNvPr>
          <p:cNvSpPr>
            <a:spLocks noGrp="1"/>
          </p:cNvSpPr>
          <p:nvPr>
            <p:ph idx="1"/>
          </p:nvPr>
        </p:nvSpPr>
        <p:spPr>
          <a:xfrm>
            <a:off x="838200" y="1825624"/>
            <a:ext cx="10515600" cy="4893227"/>
          </a:xfrm>
        </p:spPr>
        <p:txBody>
          <a:bodyPr>
            <a:normAutofit fontScale="92500" lnSpcReduction="10000"/>
          </a:bodyPr>
          <a:lstStyle/>
          <a:p>
            <a:r>
              <a:rPr lang="en-US" dirty="0"/>
              <a:t>There are a few existing projects that use an Arduino UNO to detect the speed of toy cars passing in front of an IR sensor set up. The projects are linked below:</a:t>
            </a:r>
          </a:p>
          <a:p>
            <a:endParaRPr lang="en-US" dirty="0"/>
          </a:p>
          <a:p>
            <a:pPr lvl="1"/>
            <a:r>
              <a:rPr lang="en-US" dirty="0">
                <a:hlinkClick r:id="rId2"/>
              </a:rPr>
              <a:t>https://www.hackster.io/yashastronomy/arduino-speed-detector-4eab71</a:t>
            </a:r>
            <a:endParaRPr lang="en-US" dirty="0"/>
          </a:p>
          <a:p>
            <a:pPr lvl="1"/>
            <a:r>
              <a:rPr lang="en-US" dirty="0">
                <a:hlinkClick r:id="rId3"/>
              </a:rPr>
              <a:t>https://www.hackster.io/embeddedlab786/car-speed-detector-d60ea0</a:t>
            </a:r>
            <a:endParaRPr lang="en-US" dirty="0"/>
          </a:p>
          <a:p>
            <a:pPr lvl="1"/>
            <a:r>
              <a:rPr lang="en-US" dirty="0">
                <a:hlinkClick r:id="rId4"/>
              </a:rPr>
              <a:t>https://www.hackster.io/NerdFatherRJ/speeduino-speed-tracker-c8fcae</a:t>
            </a:r>
            <a:r>
              <a:rPr lang="en-US" dirty="0"/>
              <a:t> </a:t>
            </a:r>
          </a:p>
          <a:p>
            <a:pPr lvl="1"/>
            <a:endParaRPr lang="en-US" dirty="0"/>
          </a:p>
          <a:p>
            <a:r>
              <a:rPr lang="en-US" dirty="0"/>
              <a:t>The improvements that will be made are an added audible component to the device. This audio feedback will allow users to understand the device’s analysis of the putt without relocating from their putting position to check the display screen. Additionally, a PocketBeagle will be used instead of an Arduino.</a:t>
            </a:r>
          </a:p>
          <a:p>
            <a:pPr lvl="1"/>
            <a:endParaRPr lang="en-US" dirty="0"/>
          </a:p>
          <a:p>
            <a:pPr lvl="1"/>
            <a:endParaRPr lang="en-US" dirty="0"/>
          </a:p>
        </p:txBody>
      </p:sp>
    </p:spTree>
    <p:extLst>
      <p:ext uri="{BB962C8B-B14F-4D97-AF65-F5344CB8AC3E}">
        <p14:creationId xmlns:p14="http://schemas.microsoft.com/office/powerpoint/2010/main" val="10248328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DED39-EECA-6449-AF27-7D114D27287E}"/>
              </a:ext>
            </a:extLst>
          </p:cNvPr>
          <p:cNvSpPr>
            <a:spLocks noGrp="1"/>
          </p:cNvSpPr>
          <p:nvPr>
            <p:ph type="title"/>
          </p:nvPr>
        </p:nvSpPr>
        <p:spPr/>
        <p:txBody>
          <a:bodyPr/>
          <a:lstStyle/>
          <a:p>
            <a:r>
              <a:rPr lang="en-US" u="sng" dirty="0"/>
              <a:t>System Block Diagram</a:t>
            </a:r>
            <a:endParaRPr lang="en-US" dirty="0"/>
          </a:p>
        </p:txBody>
      </p:sp>
      <p:sp>
        <p:nvSpPr>
          <p:cNvPr id="5" name="Rectangle 4">
            <a:extLst>
              <a:ext uri="{FF2B5EF4-FFF2-40B4-BE49-F238E27FC236}">
                <a16:creationId xmlns:a16="http://schemas.microsoft.com/office/drawing/2014/main" id="{D47F9150-2B82-1140-BA97-7BB629F9F766}"/>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78353094-1CA6-F348-8E68-86C4537D9A39}"/>
              </a:ext>
            </a:extLst>
          </p:cNvPr>
          <p:cNvSpPr/>
          <p:nvPr/>
        </p:nvSpPr>
        <p:spPr>
          <a:xfrm>
            <a:off x="6109253" y="1690688"/>
            <a:ext cx="2915478" cy="465710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44B9205-3A60-B646-B7E9-77A153B57747}"/>
              </a:ext>
            </a:extLst>
          </p:cNvPr>
          <p:cNvSpPr txBox="1"/>
          <p:nvPr/>
        </p:nvSpPr>
        <p:spPr>
          <a:xfrm>
            <a:off x="6811618" y="3827393"/>
            <a:ext cx="1510748" cy="369332"/>
          </a:xfrm>
          <a:prstGeom prst="rect">
            <a:avLst/>
          </a:prstGeom>
          <a:noFill/>
          <a:ln>
            <a:solidFill>
              <a:schemeClr val="tx1"/>
            </a:solidFill>
          </a:ln>
        </p:spPr>
        <p:txBody>
          <a:bodyPr wrap="square" rtlCol="0">
            <a:spAutoFit/>
          </a:bodyPr>
          <a:lstStyle/>
          <a:p>
            <a:pPr algn="ctr"/>
            <a:r>
              <a:rPr lang="en-US" b="1" dirty="0"/>
              <a:t>PocketBeagle</a:t>
            </a:r>
          </a:p>
        </p:txBody>
      </p:sp>
      <p:sp>
        <p:nvSpPr>
          <p:cNvPr id="7" name="TextBox 6">
            <a:extLst>
              <a:ext uri="{FF2B5EF4-FFF2-40B4-BE49-F238E27FC236}">
                <a16:creationId xmlns:a16="http://schemas.microsoft.com/office/drawing/2014/main" id="{CE221598-2A3D-EC40-A096-3C6F1E98EACA}"/>
              </a:ext>
            </a:extLst>
          </p:cNvPr>
          <p:cNvSpPr txBox="1"/>
          <p:nvPr/>
        </p:nvSpPr>
        <p:spPr>
          <a:xfrm>
            <a:off x="6268275" y="2005458"/>
            <a:ext cx="1563757" cy="307777"/>
          </a:xfrm>
          <a:prstGeom prst="rect">
            <a:avLst/>
          </a:prstGeom>
          <a:noFill/>
        </p:spPr>
        <p:txBody>
          <a:bodyPr wrap="square" rtlCol="0">
            <a:spAutoFit/>
          </a:bodyPr>
          <a:lstStyle/>
          <a:p>
            <a:r>
              <a:rPr lang="en-US" sz="1400" dirty="0"/>
              <a:t>GPIO58/P2_4</a:t>
            </a:r>
          </a:p>
        </p:txBody>
      </p:sp>
      <p:sp>
        <p:nvSpPr>
          <p:cNvPr id="8" name="TextBox 7">
            <a:extLst>
              <a:ext uri="{FF2B5EF4-FFF2-40B4-BE49-F238E27FC236}">
                <a16:creationId xmlns:a16="http://schemas.microsoft.com/office/drawing/2014/main" id="{B0CCE2F4-ED34-2A49-A916-EED878ECEBA2}"/>
              </a:ext>
            </a:extLst>
          </p:cNvPr>
          <p:cNvSpPr txBox="1"/>
          <p:nvPr/>
        </p:nvSpPr>
        <p:spPr>
          <a:xfrm>
            <a:off x="6268276" y="2743489"/>
            <a:ext cx="1563757" cy="307777"/>
          </a:xfrm>
          <a:prstGeom prst="rect">
            <a:avLst/>
          </a:prstGeom>
          <a:noFill/>
        </p:spPr>
        <p:txBody>
          <a:bodyPr wrap="square" rtlCol="0">
            <a:spAutoFit/>
          </a:bodyPr>
          <a:lstStyle/>
          <a:p>
            <a:r>
              <a:rPr lang="en-US" sz="1400" dirty="0"/>
              <a:t>GPIO57/P2_6</a:t>
            </a:r>
          </a:p>
        </p:txBody>
      </p:sp>
      <p:sp>
        <p:nvSpPr>
          <p:cNvPr id="9" name="TextBox 8">
            <a:extLst>
              <a:ext uri="{FF2B5EF4-FFF2-40B4-BE49-F238E27FC236}">
                <a16:creationId xmlns:a16="http://schemas.microsoft.com/office/drawing/2014/main" id="{316301B0-8B60-8A42-8EB3-EDE886F3E296}"/>
              </a:ext>
            </a:extLst>
          </p:cNvPr>
          <p:cNvSpPr txBox="1"/>
          <p:nvPr/>
        </p:nvSpPr>
        <p:spPr>
          <a:xfrm>
            <a:off x="6268276" y="3393440"/>
            <a:ext cx="1563757" cy="307777"/>
          </a:xfrm>
          <a:prstGeom prst="rect">
            <a:avLst/>
          </a:prstGeom>
          <a:noFill/>
        </p:spPr>
        <p:txBody>
          <a:bodyPr wrap="square" rtlCol="0">
            <a:spAutoFit/>
          </a:bodyPr>
          <a:lstStyle/>
          <a:p>
            <a:r>
              <a:rPr lang="en-US" sz="1400" dirty="0"/>
              <a:t>GPIO60/P2_2</a:t>
            </a:r>
          </a:p>
        </p:txBody>
      </p:sp>
      <p:sp>
        <p:nvSpPr>
          <p:cNvPr id="10" name="TextBox 9">
            <a:extLst>
              <a:ext uri="{FF2B5EF4-FFF2-40B4-BE49-F238E27FC236}">
                <a16:creationId xmlns:a16="http://schemas.microsoft.com/office/drawing/2014/main" id="{4A7A9C00-D518-294B-A2D7-F6BE1DBFD920}"/>
              </a:ext>
            </a:extLst>
          </p:cNvPr>
          <p:cNvSpPr txBox="1"/>
          <p:nvPr/>
        </p:nvSpPr>
        <p:spPr>
          <a:xfrm>
            <a:off x="6042988" y="5333546"/>
            <a:ext cx="1563757" cy="307777"/>
          </a:xfrm>
          <a:prstGeom prst="rect">
            <a:avLst/>
          </a:prstGeom>
          <a:noFill/>
        </p:spPr>
        <p:txBody>
          <a:bodyPr wrap="square" rtlCol="0">
            <a:spAutoFit/>
          </a:bodyPr>
          <a:lstStyle/>
          <a:p>
            <a:r>
              <a:rPr lang="en-US" sz="1400" dirty="0"/>
              <a:t>I2C1 SCL/P2_9</a:t>
            </a:r>
          </a:p>
        </p:txBody>
      </p:sp>
      <p:cxnSp>
        <p:nvCxnSpPr>
          <p:cNvPr id="12" name="Straight Connector 11">
            <a:extLst>
              <a:ext uri="{FF2B5EF4-FFF2-40B4-BE49-F238E27FC236}">
                <a16:creationId xmlns:a16="http://schemas.microsoft.com/office/drawing/2014/main" id="{7E62D000-BF5D-4944-AF50-9472F84D07BC}"/>
              </a:ext>
            </a:extLst>
          </p:cNvPr>
          <p:cNvCxnSpPr>
            <a:cxnSpLocks/>
          </p:cNvCxnSpPr>
          <p:nvPr/>
        </p:nvCxnSpPr>
        <p:spPr>
          <a:xfrm flipH="1">
            <a:off x="4731024" y="2159346"/>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CCE1C70-E919-434B-8482-69E0F503D8CB}"/>
              </a:ext>
            </a:extLst>
          </p:cNvPr>
          <p:cNvCxnSpPr>
            <a:cxnSpLocks/>
          </p:cNvCxnSpPr>
          <p:nvPr/>
        </p:nvCxnSpPr>
        <p:spPr>
          <a:xfrm flipH="1">
            <a:off x="4731024" y="2901479"/>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3942F69-D5FF-EA41-881F-4B1092C17353}"/>
              </a:ext>
            </a:extLst>
          </p:cNvPr>
          <p:cNvCxnSpPr>
            <a:cxnSpLocks/>
          </p:cNvCxnSpPr>
          <p:nvPr/>
        </p:nvCxnSpPr>
        <p:spPr>
          <a:xfrm flipH="1">
            <a:off x="4731025" y="3550394"/>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90BA2B9-4A5D-484B-BCE6-0693B98F63E5}"/>
              </a:ext>
            </a:extLst>
          </p:cNvPr>
          <p:cNvCxnSpPr>
            <a:cxnSpLocks/>
          </p:cNvCxnSpPr>
          <p:nvPr/>
        </p:nvCxnSpPr>
        <p:spPr>
          <a:xfrm flipH="1">
            <a:off x="4736201" y="5486356"/>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Rounded Rectangle 16">
            <a:extLst>
              <a:ext uri="{FF2B5EF4-FFF2-40B4-BE49-F238E27FC236}">
                <a16:creationId xmlns:a16="http://schemas.microsoft.com/office/drawing/2014/main" id="{85B10852-A80F-394A-81D2-1946ADD7DA72}"/>
              </a:ext>
            </a:extLst>
          </p:cNvPr>
          <p:cNvSpPr/>
          <p:nvPr/>
        </p:nvSpPr>
        <p:spPr>
          <a:xfrm>
            <a:off x="2080591" y="1789746"/>
            <a:ext cx="2650433"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45896490-8C99-A14F-AB17-E802461FC161}"/>
              </a:ext>
            </a:extLst>
          </p:cNvPr>
          <p:cNvSpPr txBox="1"/>
          <p:nvPr/>
        </p:nvSpPr>
        <p:spPr>
          <a:xfrm>
            <a:off x="2160103" y="1824063"/>
            <a:ext cx="2411898" cy="646331"/>
          </a:xfrm>
          <a:prstGeom prst="rect">
            <a:avLst/>
          </a:prstGeom>
          <a:noFill/>
        </p:spPr>
        <p:txBody>
          <a:bodyPr wrap="square" rtlCol="0">
            <a:spAutoFit/>
          </a:bodyPr>
          <a:lstStyle/>
          <a:p>
            <a:pPr algn="ctr"/>
            <a:r>
              <a:rPr lang="en-US" dirty="0"/>
              <a:t>IR Proximity Sensor 1:</a:t>
            </a:r>
          </a:p>
          <a:p>
            <a:pPr algn="ctr"/>
            <a:r>
              <a:rPr lang="en-US" dirty="0"/>
              <a:t>GP2Y0A21YK0F </a:t>
            </a:r>
          </a:p>
        </p:txBody>
      </p:sp>
      <p:sp>
        <p:nvSpPr>
          <p:cNvPr id="19" name="Rounded Rectangle 18">
            <a:extLst>
              <a:ext uri="{FF2B5EF4-FFF2-40B4-BE49-F238E27FC236}">
                <a16:creationId xmlns:a16="http://schemas.microsoft.com/office/drawing/2014/main" id="{613C56EB-4655-9642-9DBC-7A5AF3E61707}"/>
              </a:ext>
            </a:extLst>
          </p:cNvPr>
          <p:cNvSpPr/>
          <p:nvPr/>
        </p:nvSpPr>
        <p:spPr>
          <a:xfrm>
            <a:off x="2080591" y="2636556"/>
            <a:ext cx="2650433" cy="65457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BFB34594-F213-E240-9B50-DFD9BF0E81FB}"/>
              </a:ext>
            </a:extLst>
          </p:cNvPr>
          <p:cNvSpPr txBox="1"/>
          <p:nvPr/>
        </p:nvSpPr>
        <p:spPr>
          <a:xfrm>
            <a:off x="2160103" y="2605856"/>
            <a:ext cx="2411898" cy="923330"/>
          </a:xfrm>
          <a:prstGeom prst="rect">
            <a:avLst/>
          </a:prstGeom>
          <a:noFill/>
        </p:spPr>
        <p:txBody>
          <a:bodyPr wrap="square" rtlCol="0">
            <a:spAutoFit/>
          </a:bodyPr>
          <a:lstStyle/>
          <a:p>
            <a:pPr algn="ctr"/>
            <a:r>
              <a:rPr lang="en-US" dirty="0"/>
              <a:t>IR Proximity Sensor 2:</a:t>
            </a:r>
          </a:p>
          <a:p>
            <a:pPr algn="ctr"/>
            <a:r>
              <a:rPr lang="en-US" dirty="0"/>
              <a:t>GP2Y0A21YK0F </a:t>
            </a:r>
          </a:p>
          <a:p>
            <a:pPr algn="ctr"/>
            <a:r>
              <a:rPr lang="en-US" dirty="0"/>
              <a:t> </a:t>
            </a:r>
          </a:p>
        </p:txBody>
      </p:sp>
      <p:sp>
        <p:nvSpPr>
          <p:cNvPr id="21" name="Rounded Rectangle 20">
            <a:extLst>
              <a:ext uri="{FF2B5EF4-FFF2-40B4-BE49-F238E27FC236}">
                <a16:creationId xmlns:a16="http://schemas.microsoft.com/office/drawing/2014/main" id="{24BD44A2-4C1C-E546-B1CA-109F4F117372}"/>
              </a:ext>
            </a:extLst>
          </p:cNvPr>
          <p:cNvSpPr/>
          <p:nvPr/>
        </p:nvSpPr>
        <p:spPr>
          <a:xfrm>
            <a:off x="2080591" y="3365728"/>
            <a:ext cx="2650433" cy="39025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DA1B1557-896B-404C-971D-707635CB1E39}"/>
              </a:ext>
            </a:extLst>
          </p:cNvPr>
          <p:cNvSpPr txBox="1"/>
          <p:nvPr/>
        </p:nvSpPr>
        <p:spPr>
          <a:xfrm>
            <a:off x="2160103" y="3365728"/>
            <a:ext cx="2411898" cy="369332"/>
          </a:xfrm>
          <a:prstGeom prst="rect">
            <a:avLst/>
          </a:prstGeom>
          <a:noFill/>
        </p:spPr>
        <p:txBody>
          <a:bodyPr wrap="square" rtlCol="0">
            <a:spAutoFit/>
          </a:bodyPr>
          <a:lstStyle/>
          <a:p>
            <a:pPr algn="ctr"/>
            <a:r>
              <a:rPr lang="en-US" dirty="0"/>
              <a:t>Record Button</a:t>
            </a:r>
          </a:p>
        </p:txBody>
      </p:sp>
      <p:sp>
        <p:nvSpPr>
          <p:cNvPr id="23" name="Rounded Rectangle 22">
            <a:extLst>
              <a:ext uri="{FF2B5EF4-FFF2-40B4-BE49-F238E27FC236}">
                <a16:creationId xmlns:a16="http://schemas.microsoft.com/office/drawing/2014/main" id="{A0A72556-1AFC-814A-B7B4-82B2ADD78420}"/>
              </a:ext>
            </a:extLst>
          </p:cNvPr>
          <p:cNvSpPr/>
          <p:nvPr/>
        </p:nvSpPr>
        <p:spPr>
          <a:xfrm>
            <a:off x="1603513" y="5258164"/>
            <a:ext cx="3127511" cy="840476"/>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11E4EAEE-10DF-2A43-A6BE-D3204D6212D0}"/>
              </a:ext>
            </a:extLst>
          </p:cNvPr>
          <p:cNvSpPr txBox="1"/>
          <p:nvPr/>
        </p:nvSpPr>
        <p:spPr>
          <a:xfrm>
            <a:off x="1524001" y="5333546"/>
            <a:ext cx="3286534" cy="646331"/>
          </a:xfrm>
          <a:prstGeom prst="rect">
            <a:avLst/>
          </a:prstGeom>
          <a:noFill/>
        </p:spPr>
        <p:txBody>
          <a:bodyPr wrap="square" rtlCol="0">
            <a:spAutoFit/>
          </a:bodyPr>
          <a:lstStyle/>
          <a:p>
            <a:pPr algn="ctr"/>
            <a:r>
              <a:rPr lang="en-US" dirty="0"/>
              <a:t>20x4 I2C Character LCD Display:</a:t>
            </a:r>
          </a:p>
          <a:p>
            <a:pPr algn="ctr" fontAlgn="base"/>
            <a:r>
              <a:rPr lang="en-US" dirty="0"/>
              <a:t>CFAH2004AC-TMI-EW</a:t>
            </a:r>
          </a:p>
        </p:txBody>
      </p:sp>
      <p:sp>
        <p:nvSpPr>
          <p:cNvPr id="25" name="Rounded Rectangle 24">
            <a:extLst>
              <a:ext uri="{FF2B5EF4-FFF2-40B4-BE49-F238E27FC236}">
                <a16:creationId xmlns:a16="http://schemas.microsoft.com/office/drawing/2014/main" id="{35E4FE01-8C4F-EA4E-B9A9-4CB8075F0923}"/>
              </a:ext>
            </a:extLst>
          </p:cNvPr>
          <p:cNvSpPr/>
          <p:nvPr/>
        </p:nvSpPr>
        <p:spPr>
          <a:xfrm>
            <a:off x="10068341" y="2825627"/>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27423DB8-28DF-3341-A858-C294DAE19E29}"/>
              </a:ext>
            </a:extLst>
          </p:cNvPr>
          <p:cNvSpPr txBox="1"/>
          <p:nvPr/>
        </p:nvSpPr>
        <p:spPr>
          <a:xfrm>
            <a:off x="10151155" y="2903865"/>
            <a:ext cx="1166197" cy="646331"/>
          </a:xfrm>
          <a:prstGeom prst="rect">
            <a:avLst/>
          </a:prstGeom>
          <a:noFill/>
        </p:spPr>
        <p:txBody>
          <a:bodyPr wrap="square" rtlCol="0">
            <a:spAutoFit/>
          </a:bodyPr>
          <a:lstStyle/>
          <a:p>
            <a:pPr algn="ctr"/>
            <a:r>
              <a:rPr lang="en-US" dirty="0"/>
              <a:t>USB to Audio Jack</a:t>
            </a:r>
          </a:p>
        </p:txBody>
      </p:sp>
      <p:cxnSp>
        <p:nvCxnSpPr>
          <p:cNvPr id="27" name="Straight Connector 26">
            <a:extLst>
              <a:ext uri="{FF2B5EF4-FFF2-40B4-BE49-F238E27FC236}">
                <a16:creationId xmlns:a16="http://schemas.microsoft.com/office/drawing/2014/main" id="{96760F23-A7B9-2940-808C-49D61CA1B9CE}"/>
              </a:ext>
            </a:extLst>
          </p:cNvPr>
          <p:cNvCxnSpPr>
            <a:cxnSpLocks/>
          </p:cNvCxnSpPr>
          <p:nvPr/>
        </p:nvCxnSpPr>
        <p:spPr>
          <a:xfrm flipH="1" flipV="1">
            <a:off x="9024731" y="3220110"/>
            <a:ext cx="1043610" cy="1"/>
          </a:xfrm>
          <a:prstGeom prst="line">
            <a:avLst/>
          </a:prstGeom>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A4EC19B-B8F5-1443-9FCE-6A9BC44613B2}"/>
              </a:ext>
            </a:extLst>
          </p:cNvPr>
          <p:cNvSpPr txBox="1"/>
          <p:nvPr/>
        </p:nvSpPr>
        <p:spPr>
          <a:xfrm>
            <a:off x="8335620" y="3067521"/>
            <a:ext cx="1563757" cy="307777"/>
          </a:xfrm>
          <a:prstGeom prst="rect">
            <a:avLst/>
          </a:prstGeom>
          <a:noFill/>
        </p:spPr>
        <p:txBody>
          <a:bodyPr wrap="square" rtlCol="0">
            <a:spAutoFit/>
          </a:bodyPr>
          <a:lstStyle/>
          <a:p>
            <a:r>
              <a:rPr lang="en-US" sz="1400" dirty="0"/>
              <a:t>USB1</a:t>
            </a:r>
          </a:p>
        </p:txBody>
      </p:sp>
      <p:cxnSp>
        <p:nvCxnSpPr>
          <p:cNvPr id="31" name="Straight Connector 30">
            <a:extLst>
              <a:ext uri="{FF2B5EF4-FFF2-40B4-BE49-F238E27FC236}">
                <a16:creationId xmlns:a16="http://schemas.microsoft.com/office/drawing/2014/main" id="{C332CD51-697D-0B43-A07B-342521F261E3}"/>
              </a:ext>
            </a:extLst>
          </p:cNvPr>
          <p:cNvCxnSpPr>
            <a:cxnSpLocks/>
          </p:cNvCxnSpPr>
          <p:nvPr/>
        </p:nvCxnSpPr>
        <p:spPr>
          <a:xfrm flipH="1">
            <a:off x="4731024" y="5808422"/>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69A1FDDF-3F3F-F04D-8965-9481FB8EB3EE}"/>
              </a:ext>
            </a:extLst>
          </p:cNvPr>
          <p:cNvSpPr txBox="1"/>
          <p:nvPr/>
        </p:nvSpPr>
        <p:spPr>
          <a:xfrm>
            <a:off x="6042988" y="5630504"/>
            <a:ext cx="1563757" cy="307777"/>
          </a:xfrm>
          <a:prstGeom prst="rect">
            <a:avLst/>
          </a:prstGeom>
          <a:noFill/>
        </p:spPr>
        <p:txBody>
          <a:bodyPr wrap="square" rtlCol="0">
            <a:spAutoFit/>
          </a:bodyPr>
          <a:lstStyle/>
          <a:p>
            <a:r>
              <a:rPr lang="en-US" sz="1400" dirty="0"/>
              <a:t>I2C1 SDA/P2_11</a:t>
            </a:r>
          </a:p>
        </p:txBody>
      </p:sp>
      <p:sp>
        <p:nvSpPr>
          <p:cNvPr id="33" name="Rounded Rectangle 32">
            <a:extLst>
              <a:ext uri="{FF2B5EF4-FFF2-40B4-BE49-F238E27FC236}">
                <a16:creationId xmlns:a16="http://schemas.microsoft.com/office/drawing/2014/main" id="{5AEB3AA3-8654-4D48-8D29-9B592FD31B05}"/>
              </a:ext>
            </a:extLst>
          </p:cNvPr>
          <p:cNvSpPr/>
          <p:nvPr/>
        </p:nvSpPr>
        <p:spPr>
          <a:xfrm>
            <a:off x="10055240" y="1940757"/>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63CC3CB6-C234-9D42-91EA-8D4CC7997361}"/>
              </a:ext>
            </a:extLst>
          </p:cNvPr>
          <p:cNvSpPr txBox="1"/>
          <p:nvPr/>
        </p:nvSpPr>
        <p:spPr>
          <a:xfrm>
            <a:off x="10138054" y="2018995"/>
            <a:ext cx="1166197" cy="646331"/>
          </a:xfrm>
          <a:prstGeom prst="rect">
            <a:avLst/>
          </a:prstGeom>
          <a:noFill/>
        </p:spPr>
        <p:txBody>
          <a:bodyPr wrap="square" rtlCol="0">
            <a:spAutoFit/>
          </a:bodyPr>
          <a:lstStyle/>
          <a:p>
            <a:pPr algn="ctr"/>
            <a:r>
              <a:rPr lang="en-US" dirty="0"/>
              <a:t>Micro USB Power</a:t>
            </a:r>
          </a:p>
        </p:txBody>
      </p:sp>
      <p:sp>
        <p:nvSpPr>
          <p:cNvPr id="35" name="TextBox 34">
            <a:extLst>
              <a:ext uri="{FF2B5EF4-FFF2-40B4-BE49-F238E27FC236}">
                <a16:creationId xmlns:a16="http://schemas.microsoft.com/office/drawing/2014/main" id="{5012C072-4363-FF4E-A82A-46B46AC4ACEB}"/>
              </a:ext>
            </a:extLst>
          </p:cNvPr>
          <p:cNvSpPr txBox="1"/>
          <p:nvPr/>
        </p:nvSpPr>
        <p:spPr>
          <a:xfrm>
            <a:off x="8322519" y="2182651"/>
            <a:ext cx="1563757" cy="307777"/>
          </a:xfrm>
          <a:prstGeom prst="rect">
            <a:avLst/>
          </a:prstGeom>
          <a:noFill/>
        </p:spPr>
        <p:txBody>
          <a:bodyPr wrap="square" rtlCol="0">
            <a:spAutoFit/>
          </a:bodyPr>
          <a:lstStyle/>
          <a:p>
            <a:r>
              <a:rPr lang="en-US" sz="1400" dirty="0"/>
              <a:t>USB0</a:t>
            </a:r>
          </a:p>
        </p:txBody>
      </p:sp>
      <p:cxnSp>
        <p:nvCxnSpPr>
          <p:cNvPr id="36" name="Straight Connector 35">
            <a:extLst>
              <a:ext uri="{FF2B5EF4-FFF2-40B4-BE49-F238E27FC236}">
                <a16:creationId xmlns:a16="http://schemas.microsoft.com/office/drawing/2014/main" id="{2485DEFB-2398-1347-96AF-A01975494A91}"/>
              </a:ext>
            </a:extLst>
          </p:cNvPr>
          <p:cNvCxnSpPr>
            <a:cxnSpLocks/>
          </p:cNvCxnSpPr>
          <p:nvPr/>
        </p:nvCxnSpPr>
        <p:spPr>
          <a:xfrm flipH="1" flipV="1">
            <a:off x="9029252" y="2359169"/>
            <a:ext cx="1043610" cy="1"/>
          </a:xfrm>
          <a:prstGeom prst="line">
            <a:avLst/>
          </a:prstGeom>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8D99F1D0-33E5-F04E-A3E1-B646B116BF02}"/>
              </a:ext>
            </a:extLst>
          </p:cNvPr>
          <p:cNvSpPr txBox="1"/>
          <p:nvPr/>
        </p:nvSpPr>
        <p:spPr>
          <a:xfrm>
            <a:off x="6296433" y="4274063"/>
            <a:ext cx="1563757" cy="307777"/>
          </a:xfrm>
          <a:prstGeom prst="rect">
            <a:avLst/>
          </a:prstGeom>
          <a:noFill/>
        </p:spPr>
        <p:txBody>
          <a:bodyPr wrap="square" rtlCol="0">
            <a:spAutoFit/>
          </a:bodyPr>
          <a:lstStyle/>
          <a:p>
            <a:r>
              <a:rPr lang="en-US" sz="1400" dirty="0"/>
              <a:t>GPIO60/P2_8</a:t>
            </a:r>
          </a:p>
        </p:txBody>
      </p:sp>
      <p:cxnSp>
        <p:nvCxnSpPr>
          <p:cNvPr id="38" name="Straight Connector 37">
            <a:extLst>
              <a:ext uri="{FF2B5EF4-FFF2-40B4-BE49-F238E27FC236}">
                <a16:creationId xmlns:a16="http://schemas.microsoft.com/office/drawing/2014/main" id="{21E83CE6-1BE5-3F4F-AB94-D8EA1E9DE886}"/>
              </a:ext>
            </a:extLst>
          </p:cNvPr>
          <p:cNvCxnSpPr>
            <a:cxnSpLocks/>
          </p:cNvCxnSpPr>
          <p:nvPr/>
        </p:nvCxnSpPr>
        <p:spPr>
          <a:xfrm flipH="1">
            <a:off x="4759182" y="4431017"/>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39" name="Rounded Rectangle 38">
            <a:extLst>
              <a:ext uri="{FF2B5EF4-FFF2-40B4-BE49-F238E27FC236}">
                <a16:creationId xmlns:a16="http://schemas.microsoft.com/office/drawing/2014/main" id="{B66CCC8B-30F7-5A47-B83B-7774E97B5990}"/>
              </a:ext>
            </a:extLst>
          </p:cNvPr>
          <p:cNvSpPr/>
          <p:nvPr/>
        </p:nvSpPr>
        <p:spPr>
          <a:xfrm>
            <a:off x="2108748" y="4246351"/>
            <a:ext cx="2650433" cy="39025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FF9D5EF0-8CD6-DA44-A9CC-560DD09449E0}"/>
              </a:ext>
            </a:extLst>
          </p:cNvPr>
          <p:cNvSpPr txBox="1"/>
          <p:nvPr/>
        </p:nvSpPr>
        <p:spPr>
          <a:xfrm>
            <a:off x="2188260" y="4246351"/>
            <a:ext cx="2411898" cy="369332"/>
          </a:xfrm>
          <a:prstGeom prst="rect">
            <a:avLst/>
          </a:prstGeom>
          <a:noFill/>
        </p:spPr>
        <p:txBody>
          <a:bodyPr wrap="square" rtlCol="0">
            <a:spAutoFit/>
          </a:bodyPr>
          <a:lstStyle/>
          <a:p>
            <a:pPr algn="ctr"/>
            <a:r>
              <a:rPr lang="en-US" dirty="0"/>
              <a:t>History Button</a:t>
            </a:r>
          </a:p>
        </p:txBody>
      </p:sp>
      <p:sp>
        <p:nvSpPr>
          <p:cNvPr id="41" name="TextBox 40">
            <a:extLst>
              <a:ext uri="{FF2B5EF4-FFF2-40B4-BE49-F238E27FC236}">
                <a16:creationId xmlns:a16="http://schemas.microsoft.com/office/drawing/2014/main" id="{06FA3FF4-AB47-EB4F-A498-2028F1131C62}"/>
              </a:ext>
            </a:extLst>
          </p:cNvPr>
          <p:cNvSpPr txBox="1"/>
          <p:nvPr/>
        </p:nvSpPr>
        <p:spPr>
          <a:xfrm>
            <a:off x="7802212" y="4162106"/>
            <a:ext cx="1563757" cy="307777"/>
          </a:xfrm>
          <a:prstGeom prst="rect">
            <a:avLst/>
          </a:prstGeom>
          <a:noFill/>
        </p:spPr>
        <p:txBody>
          <a:bodyPr wrap="square" rtlCol="0">
            <a:spAutoFit/>
          </a:bodyPr>
          <a:lstStyle/>
          <a:p>
            <a:r>
              <a:rPr lang="en-US" sz="1400" dirty="0"/>
              <a:t>GPIO60/P2_10</a:t>
            </a:r>
          </a:p>
        </p:txBody>
      </p:sp>
      <p:cxnSp>
        <p:nvCxnSpPr>
          <p:cNvPr id="42" name="Straight Connector 41">
            <a:extLst>
              <a:ext uri="{FF2B5EF4-FFF2-40B4-BE49-F238E27FC236}">
                <a16:creationId xmlns:a16="http://schemas.microsoft.com/office/drawing/2014/main" id="{E025582C-1530-934C-A7C0-2D495497EE9C}"/>
              </a:ext>
            </a:extLst>
          </p:cNvPr>
          <p:cNvCxnSpPr>
            <a:cxnSpLocks/>
          </p:cNvCxnSpPr>
          <p:nvPr/>
        </p:nvCxnSpPr>
        <p:spPr>
          <a:xfrm flipH="1">
            <a:off x="9024731" y="4290242"/>
            <a:ext cx="968232" cy="0"/>
          </a:xfrm>
          <a:prstGeom prst="line">
            <a:avLst/>
          </a:prstGeom>
        </p:spPr>
        <p:style>
          <a:lnRef idx="1">
            <a:schemeClr val="accent1"/>
          </a:lnRef>
          <a:fillRef idx="0">
            <a:schemeClr val="accent1"/>
          </a:fillRef>
          <a:effectRef idx="0">
            <a:schemeClr val="accent1"/>
          </a:effectRef>
          <a:fontRef idx="minor">
            <a:schemeClr val="tx1"/>
          </a:fontRef>
        </p:style>
      </p:cxnSp>
      <p:sp>
        <p:nvSpPr>
          <p:cNvPr id="47" name="Rounded Rectangle 46">
            <a:extLst>
              <a:ext uri="{FF2B5EF4-FFF2-40B4-BE49-F238E27FC236}">
                <a16:creationId xmlns:a16="http://schemas.microsoft.com/office/drawing/2014/main" id="{439343CA-6FCE-0441-B70D-AC64F65EF816}"/>
              </a:ext>
            </a:extLst>
          </p:cNvPr>
          <p:cNvSpPr/>
          <p:nvPr/>
        </p:nvSpPr>
        <p:spPr>
          <a:xfrm>
            <a:off x="9955000" y="3966953"/>
            <a:ext cx="1606832" cy="628020"/>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7DE9B5A1-16E9-ED40-AE3E-080ABF72E2D0}"/>
              </a:ext>
            </a:extLst>
          </p:cNvPr>
          <p:cNvSpPr txBox="1"/>
          <p:nvPr/>
        </p:nvSpPr>
        <p:spPr>
          <a:xfrm>
            <a:off x="10008162" y="3966953"/>
            <a:ext cx="1462220" cy="646331"/>
          </a:xfrm>
          <a:prstGeom prst="rect">
            <a:avLst/>
          </a:prstGeom>
          <a:noFill/>
        </p:spPr>
        <p:txBody>
          <a:bodyPr wrap="square" rtlCol="0">
            <a:spAutoFit/>
          </a:bodyPr>
          <a:lstStyle/>
          <a:p>
            <a:pPr algn="ctr"/>
            <a:r>
              <a:rPr lang="en-US" dirty="0"/>
              <a:t>Toggle Up Button</a:t>
            </a:r>
          </a:p>
        </p:txBody>
      </p:sp>
      <p:cxnSp>
        <p:nvCxnSpPr>
          <p:cNvPr id="49" name="Straight Connector 48">
            <a:extLst>
              <a:ext uri="{FF2B5EF4-FFF2-40B4-BE49-F238E27FC236}">
                <a16:creationId xmlns:a16="http://schemas.microsoft.com/office/drawing/2014/main" id="{112A0A35-7D7D-B142-BD80-A1A0ECFE0AC5}"/>
              </a:ext>
            </a:extLst>
          </p:cNvPr>
          <p:cNvCxnSpPr>
            <a:cxnSpLocks/>
          </p:cNvCxnSpPr>
          <p:nvPr/>
        </p:nvCxnSpPr>
        <p:spPr>
          <a:xfrm flipH="1">
            <a:off x="9024730" y="5486356"/>
            <a:ext cx="968232" cy="0"/>
          </a:xfrm>
          <a:prstGeom prst="line">
            <a:avLst/>
          </a:prstGeom>
        </p:spPr>
        <p:style>
          <a:lnRef idx="1">
            <a:schemeClr val="accent1"/>
          </a:lnRef>
          <a:fillRef idx="0">
            <a:schemeClr val="accent1"/>
          </a:fillRef>
          <a:effectRef idx="0">
            <a:schemeClr val="accent1"/>
          </a:effectRef>
          <a:fontRef idx="minor">
            <a:schemeClr val="tx1"/>
          </a:fontRef>
        </p:style>
      </p:cxnSp>
      <p:sp>
        <p:nvSpPr>
          <p:cNvPr id="50" name="Rounded Rectangle 49">
            <a:extLst>
              <a:ext uri="{FF2B5EF4-FFF2-40B4-BE49-F238E27FC236}">
                <a16:creationId xmlns:a16="http://schemas.microsoft.com/office/drawing/2014/main" id="{BC91FDCE-7BDB-9F43-9660-30437B61DE21}"/>
              </a:ext>
            </a:extLst>
          </p:cNvPr>
          <p:cNvSpPr/>
          <p:nvPr/>
        </p:nvSpPr>
        <p:spPr>
          <a:xfrm>
            <a:off x="9948915" y="5205187"/>
            <a:ext cx="1606832" cy="628020"/>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F2C95724-B0F9-BA4B-A7DD-537904B7E1F1}"/>
              </a:ext>
            </a:extLst>
          </p:cNvPr>
          <p:cNvSpPr txBox="1"/>
          <p:nvPr/>
        </p:nvSpPr>
        <p:spPr>
          <a:xfrm>
            <a:off x="10002077" y="5205187"/>
            <a:ext cx="1462220" cy="646331"/>
          </a:xfrm>
          <a:prstGeom prst="rect">
            <a:avLst/>
          </a:prstGeom>
          <a:noFill/>
        </p:spPr>
        <p:txBody>
          <a:bodyPr wrap="square" rtlCol="0">
            <a:spAutoFit/>
          </a:bodyPr>
          <a:lstStyle/>
          <a:p>
            <a:pPr algn="ctr"/>
            <a:r>
              <a:rPr lang="en-US" dirty="0"/>
              <a:t>Toggle Down Button</a:t>
            </a:r>
          </a:p>
        </p:txBody>
      </p:sp>
      <p:sp>
        <p:nvSpPr>
          <p:cNvPr id="52" name="TextBox 51">
            <a:extLst>
              <a:ext uri="{FF2B5EF4-FFF2-40B4-BE49-F238E27FC236}">
                <a16:creationId xmlns:a16="http://schemas.microsoft.com/office/drawing/2014/main" id="{79C10633-24D8-624C-BFDD-D0665970E4D0}"/>
              </a:ext>
            </a:extLst>
          </p:cNvPr>
          <p:cNvSpPr txBox="1"/>
          <p:nvPr/>
        </p:nvSpPr>
        <p:spPr>
          <a:xfrm>
            <a:off x="7802212" y="5332467"/>
            <a:ext cx="1563757" cy="307777"/>
          </a:xfrm>
          <a:prstGeom prst="rect">
            <a:avLst/>
          </a:prstGeom>
          <a:noFill/>
        </p:spPr>
        <p:txBody>
          <a:bodyPr wrap="square" rtlCol="0">
            <a:spAutoFit/>
          </a:bodyPr>
          <a:lstStyle/>
          <a:p>
            <a:r>
              <a:rPr lang="en-US" sz="1400" dirty="0"/>
              <a:t>GPIO60/P2_19</a:t>
            </a:r>
          </a:p>
        </p:txBody>
      </p:sp>
    </p:spTree>
    <p:extLst>
      <p:ext uri="{BB962C8B-B14F-4D97-AF65-F5344CB8AC3E}">
        <p14:creationId xmlns:p14="http://schemas.microsoft.com/office/powerpoint/2010/main" val="27185953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F57D6-6BC5-B04D-8FDE-80A446929137}"/>
              </a:ext>
            </a:extLst>
          </p:cNvPr>
          <p:cNvSpPr>
            <a:spLocks noGrp="1"/>
          </p:cNvSpPr>
          <p:nvPr>
            <p:ph type="title"/>
          </p:nvPr>
        </p:nvSpPr>
        <p:spPr/>
        <p:txBody>
          <a:bodyPr/>
          <a:lstStyle/>
          <a:p>
            <a:r>
              <a:rPr lang="en-US" u="sng" dirty="0"/>
              <a:t>Power Block Diagram</a:t>
            </a:r>
            <a:endParaRPr lang="en-US" dirty="0"/>
          </a:p>
        </p:txBody>
      </p:sp>
      <p:sp>
        <p:nvSpPr>
          <p:cNvPr id="4" name="Rectangle 3">
            <a:extLst>
              <a:ext uri="{FF2B5EF4-FFF2-40B4-BE49-F238E27FC236}">
                <a16:creationId xmlns:a16="http://schemas.microsoft.com/office/drawing/2014/main" id="{AE2749B4-8DD8-C347-9EB3-06AF17596CB9}"/>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1280DF39-07E5-C940-A75F-E8912D1D41D0}"/>
              </a:ext>
            </a:extLst>
          </p:cNvPr>
          <p:cNvSpPr/>
          <p:nvPr/>
        </p:nvSpPr>
        <p:spPr>
          <a:xfrm>
            <a:off x="6109253" y="1690688"/>
            <a:ext cx="2915478" cy="465710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8EDF416D-A238-C048-A181-5462B190C082}"/>
              </a:ext>
            </a:extLst>
          </p:cNvPr>
          <p:cNvSpPr txBox="1"/>
          <p:nvPr/>
        </p:nvSpPr>
        <p:spPr>
          <a:xfrm>
            <a:off x="6811618" y="3827393"/>
            <a:ext cx="1510748" cy="369332"/>
          </a:xfrm>
          <a:prstGeom prst="rect">
            <a:avLst/>
          </a:prstGeom>
          <a:noFill/>
          <a:ln>
            <a:solidFill>
              <a:schemeClr val="tx1"/>
            </a:solidFill>
          </a:ln>
        </p:spPr>
        <p:txBody>
          <a:bodyPr wrap="square" rtlCol="0">
            <a:spAutoFit/>
          </a:bodyPr>
          <a:lstStyle/>
          <a:p>
            <a:pPr algn="ctr"/>
            <a:r>
              <a:rPr lang="en-US" b="1" dirty="0"/>
              <a:t>PocketBeagle</a:t>
            </a:r>
          </a:p>
        </p:txBody>
      </p:sp>
      <p:cxnSp>
        <p:nvCxnSpPr>
          <p:cNvPr id="11" name="Straight Connector 10">
            <a:extLst>
              <a:ext uri="{FF2B5EF4-FFF2-40B4-BE49-F238E27FC236}">
                <a16:creationId xmlns:a16="http://schemas.microsoft.com/office/drawing/2014/main" id="{CFFB4E82-A3E2-4F41-A201-79E0A05F7A15}"/>
              </a:ext>
            </a:extLst>
          </p:cNvPr>
          <p:cNvCxnSpPr>
            <a:cxnSpLocks/>
          </p:cNvCxnSpPr>
          <p:nvPr/>
        </p:nvCxnSpPr>
        <p:spPr>
          <a:xfrm flipH="1">
            <a:off x="4731024" y="2159346"/>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EF94C391-DDC8-B048-9580-88F4BE18A3A3}"/>
              </a:ext>
            </a:extLst>
          </p:cNvPr>
          <p:cNvCxnSpPr>
            <a:cxnSpLocks/>
          </p:cNvCxnSpPr>
          <p:nvPr/>
        </p:nvCxnSpPr>
        <p:spPr>
          <a:xfrm flipH="1">
            <a:off x="4731024" y="2901479"/>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24A4680-A920-7A48-812E-10B87B712514}"/>
              </a:ext>
            </a:extLst>
          </p:cNvPr>
          <p:cNvCxnSpPr>
            <a:cxnSpLocks/>
          </p:cNvCxnSpPr>
          <p:nvPr/>
        </p:nvCxnSpPr>
        <p:spPr>
          <a:xfrm flipH="1">
            <a:off x="3666932" y="4896679"/>
            <a:ext cx="2442322" cy="0"/>
          </a:xfrm>
          <a:prstGeom prst="line">
            <a:avLst/>
          </a:prstGeom>
        </p:spPr>
        <p:style>
          <a:lnRef idx="1">
            <a:schemeClr val="accent1"/>
          </a:lnRef>
          <a:fillRef idx="0">
            <a:schemeClr val="accent1"/>
          </a:fillRef>
          <a:effectRef idx="0">
            <a:schemeClr val="accent1"/>
          </a:effectRef>
          <a:fontRef idx="minor">
            <a:schemeClr val="tx1"/>
          </a:fontRef>
        </p:style>
      </p:cxnSp>
      <p:sp>
        <p:nvSpPr>
          <p:cNvPr id="15" name="Rounded Rectangle 14">
            <a:extLst>
              <a:ext uri="{FF2B5EF4-FFF2-40B4-BE49-F238E27FC236}">
                <a16:creationId xmlns:a16="http://schemas.microsoft.com/office/drawing/2014/main" id="{2AFB7AC8-FEBD-9643-B2DD-BE8A9F755086}"/>
              </a:ext>
            </a:extLst>
          </p:cNvPr>
          <p:cNvSpPr/>
          <p:nvPr/>
        </p:nvSpPr>
        <p:spPr>
          <a:xfrm>
            <a:off x="2080591" y="1789746"/>
            <a:ext cx="2650433"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D09A508-62C1-A241-BE9E-E01517A07255}"/>
              </a:ext>
            </a:extLst>
          </p:cNvPr>
          <p:cNvSpPr txBox="1"/>
          <p:nvPr/>
        </p:nvSpPr>
        <p:spPr>
          <a:xfrm>
            <a:off x="2160103" y="1824063"/>
            <a:ext cx="2411898" cy="923330"/>
          </a:xfrm>
          <a:prstGeom prst="rect">
            <a:avLst/>
          </a:prstGeom>
          <a:noFill/>
        </p:spPr>
        <p:txBody>
          <a:bodyPr wrap="square" rtlCol="0">
            <a:spAutoFit/>
          </a:bodyPr>
          <a:lstStyle/>
          <a:p>
            <a:pPr algn="ctr"/>
            <a:r>
              <a:rPr lang="en-US" dirty="0"/>
              <a:t>IR Proximity Sensor 1:</a:t>
            </a:r>
          </a:p>
          <a:p>
            <a:pPr algn="ctr"/>
            <a:r>
              <a:rPr lang="en-US" dirty="0"/>
              <a:t>~ 30mA</a:t>
            </a:r>
          </a:p>
          <a:p>
            <a:pPr algn="ctr"/>
            <a:r>
              <a:rPr lang="en-US" dirty="0"/>
              <a:t> </a:t>
            </a:r>
          </a:p>
        </p:txBody>
      </p:sp>
      <p:sp>
        <p:nvSpPr>
          <p:cNvPr id="17" name="Rounded Rectangle 16">
            <a:extLst>
              <a:ext uri="{FF2B5EF4-FFF2-40B4-BE49-F238E27FC236}">
                <a16:creationId xmlns:a16="http://schemas.microsoft.com/office/drawing/2014/main" id="{8648B7CD-9B09-9E4C-A5CF-110FAB80C5C0}"/>
              </a:ext>
            </a:extLst>
          </p:cNvPr>
          <p:cNvSpPr/>
          <p:nvPr/>
        </p:nvSpPr>
        <p:spPr>
          <a:xfrm>
            <a:off x="2080591" y="2636556"/>
            <a:ext cx="2650433" cy="65457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463A096-1CCE-5544-A211-3D1D3F69F83A}"/>
              </a:ext>
            </a:extLst>
          </p:cNvPr>
          <p:cNvSpPr txBox="1"/>
          <p:nvPr/>
        </p:nvSpPr>
        <p:spPr>
          <a:xfrm>
            <a:off x="2160103" y="2605856"/>
            <a:ext cx="2411898" cy="923330"/>
          </a:xfrm>
          <a:prstGeom prst="rect">
            <a:avLst/>
          </a:prstGeom>
          <a:noFill/>
        </p:spPr>
        <p:txBody>
          <a:bodyPr wrap="square" rtlCol="0">
            <a:spAutoFit/>
          </a:bodyPr>
          <a:lstStyle/>
          <a:p>
            <a:pPr algn="ctr"/>
            <a:r>
              <a:rPr lang="en-US" dirty="0"/>
              <a:t>IR Proximity Sensor 2:</a:t>
            </a:r>
          </a:p>
          <a:p>
            <a:pPr algn="ctr"/>
            <a:r>
              <a:rPr lang="en-US" dirty="0"/>
              <a:t>~ 30 mA</a:t>
            </a:r>
          </a:p>
          <a:p>
            <a:pPr algn="ctr"/>
            <a:r>
              <a:rPr lang="en-US" dirty="0"/>
              <a:t> </a:t>
            </a:r>
          </a:p>
        </p:txBody>
      </p:sp>
      <p:sp>
        <p:nvSpPr>
          <p:cNvPr id="19" name="Rounded Rectangle 18">
            <a:extLst>
              <a:ext uri="{FF2B5EF4-FFF2-40B4-BE49-F238E27FC236}">
                <a16:creationId xmlns:a16="http://schemas.microsoft.com/office/drawing/2014/main" id="{07290758-DBCE-A54E-8E5A-51C94D431FCB}"/>
              </a:ext>
            </a:extLst>
          </p:cNvPr>
          <p:cNvSpPr/>
          <p:nvPr/>
        </p:nvSpPr>
        <p:spPr>
          <a:xfrm>
            <a:off x="1217795" y="3366513"/>
            <a:ext cx="2650433" cy="62859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7523B66-1DC6-714B-999F-2E4E6BF123A7}"/>
              </a:ext>
            </a:extLst>
          </p:cNvPr>
          <p:cNvSpPr txBox="1"/>
          <p:nvPr/>
        </p:nvSpPr>
        <p:spPr>
          <a:xfrm>
            <a:off x="1297307" y="3366514"/>
            <a:ext cx="2411898" cy="646331"/>
          </a:xfrm>
          <a:prstGeom prst="rect">
            <a:avLst/>
          </a:prstGeom>
          <a:noFill/>
        </p:spPr>
        <p:txBody>
          <a:bodyPr wrap="square" rtlCol="0">
            <a:spAutoFit/>
          </a:bodyPr>
          <a:lstStyle/>
          <a:p>
            <a:pPr algn="ctr"/>
            <a:r>
              <a:rPr lang="en-US" dirty="0"/>
              <a:t>Buttons:</a:t>
            </a:r>
          </a:p>
          <a:p>
            <a:pPr algn="ctr"/>
            <a:r>
              <a:rPr lang="en-US" dirty="0"/>
              <a:t>up to 50 mA</a:t>
            </a:r>
          </a:p>
        </p:txBody>
      </p:sp>
      <p:sp>
        <p:nvSpPr>
          <p:cNvPr id="21" name="Rounded Rectangle 20">
            <a:extLst>
              <a:ext uri="{FF2B5EF4-FFF2-40B4-BE49-F238E27FC236}">
                <a16:creationId xmlns:a16="http://schemas.microsoft.com/office/drawing/2014/main" id="{39E7C496-7633-504A-BFCA-9723B8F32214}"/>
              </a:ext>
            </a:extLst>
          </p:cNvPr>
          <p:cNvSpPr/>
          <p:nvPr/>
        </p:nvSpPr>
        <p:spPr>
          <a:xfrm>
            <a:off x="539421" y="4733744"/>
            <a:ext cx="3127511" cy="109666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57D84B57-6965-D346-B1F1-87091B6567F3}"/>
              </a:ext>
            </a:extLst>
          </p:cNvPr>
          <p:cNvSpPr txBox="1"/>
          <p:nvPr/>
        </p:nvSpPr>
        <p:spPr>
          <a:xfrm>
            <a:off x="459909" y="4939963"/>
            <a:ext cx="3286534" cy="646331"/>
          </a:xfrm>
          <a:prstGeom prst="rect">
            <a:avLst/>
          </a:prstGeom>
          <a:noFill/>
        </p:spPr>
        <p:txBody>
          <a:bodyPr wrap="square" rtlCol="0">
            <a:spAutoFit/>
          </a:bodyPr>
          <a:lstStyle/>
          <a:p>
            <a:pPr algn="ctr"/>
            <a:r>
              <a:rPr lang="en-US" dirty="0"/>
              <a:t>20x4 I2C Character LCD Display:</a:t>
            </a:r>
          </a:p>
          <a:p>
            <a:pPr algn="ctr"/>
            <a:r>
              <a:rPr lang="en-US" dirty="0"/>
              <a:t>up to 1.5 mA</a:t>
            </a:r>
          </a:p>
        </p:txBody>
      </p:sp>
      <p:sp>
        <p:nvSpPr>
          <p:cNvPr id="26" name="Rounded Rectangle 25">
            <a:extLst>
              <a:ext uri="{FF2B5EF4-FFF2-40B4-BE49-F238E27FC236}">
                <a16:creationId xmlns:a16="http://schemas.microsoft.com/office/drawing/2014/main" id="{32F34C12-187E-1D4E-B31C-0F05C6DC74E2}"/>
              </a:ext>
            </a:extLst>
          </p:cNvPr>
          <p:cNvSpPr/>
          <p:nvPr/>
        </p:nvSpPr>
        <p:spPr>
          <a:xfrm>
            <a:off x="9943270" y="2758369"/>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DB4877A7-3156-9F47-82CD-9B1495BCA4D3}"/>
              </a:ext>
            </a:extLst>
          </p:cNvPr>
          <p:cNvSpPr txBox="1"/>
          <p:nvPr/>
        </p:nvSpPr>
        <p:spPr>
          <a:xfrm>
            <a:off x="10022782" y="2792686"/>
            <a:ext cx="1166197" cy="923330"/>
          </a:xfrm>
          <a:prstGeom prst="rect">
            <a:avLst/>
          </a:prstGeom>
          <a:noFill/>
        </p:spPr>
        <p:txBody>
          <a:bodyPr wrap="square" rtlCol="0">
            <a:spAutoFit/>
          </a:bodyPr>
          <a:lstStyle/>
          <a:p>
            <a:pPr algn="ctr"/>
            <a:r>
              <a:rPr lang="en-US" dirty="0"/>
              <a:t>USB to Audio Jack</a:t>
            </a:r>
          </a:p>
          <a:p>
            <a:pPr algn="ctr"/>
            <a:r>
              <a:rPr lang="en-US" dirty="0"/>
              <a:t> </a:t>
            </a:r>
          </a:p>
        </p:txBody>
      </p:sp>
      <p:cxnSp>
        <p:nvCxnSpPr>
          <p:cNvPr id="28" name="Straight Connector 27">
            <a:extLst>
              <a:ext uri="{FF2B5EF4-FFF2-40B4-BE49-F238E27FC236}">
                <a16:creationId xmlns:a16="http://schemas.microsoft.com/office/drawing/2014/main" id="{3E1A3028-B0B2-5048-88B9-9F8D6D615920}"/>
              </a:ext>
            </a:extLst>
          </p:cNvPr>
          <p:cNvCxnSpPr>
            <a:cxnSpLocks/>
          </p:cNvCxnSpPr>
          <p:nvPr/>
        </p:nvCxnSpPr>
        <p:spPr>
          <a:xfrm flipH="1">
            <a:off x="8987453" y="3129601"/>
            <a:ext cx="955817" cy="0"/>
          </a:xfrm>
          <a:prstGeom prst="line">
            <a:avLst/>
          </a:prstGeom>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BC4C101F-B5A2-2945-A67A-E4A045B97BA6}"/>
              </a:ext>
            </a:extLst>
          </p:cNvPr>
          <p:cNvSpPr txBox="1"/>
          <p:nvPr/>
        </p:nvSpPr>
        <p:spPr>
          <a:xfrm>
            <a:off x="8900902" y="2758369"/>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2" name="TextBox 31">
            <a:extLst>
              <a:ext uri="{FF2B5EF4-FFF2-40B4-BE49-F238E27FC236}">
                <a16:creationId xmlns:a16="http://schemas.microsoft.com/office/drawing/2014/main" id="{AD631B4B-9C85-954D-8C62-FA3E2A682711}"/>
              </a:ext>
            </a:extLst>
          </p:cNvPr>
          <p:cNvSpPr txBox="1"/>
          <p:nvPr/>
        </p:nvSpPr>
        <p:spPr>
          <a:xfrm>
            <a:off x="4986132" y="1838535"/>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3" name="TextBox 32">
            <a:extLst>
              <a:ext uri="{FF2B5EF4-FFF2-40B4-BE49-F238E27FC236}">
                <a16:creationId xmlns:a16="http://schemas.microsoft.com/office/drawing/2014/main" id="{799D1DCD-A9C9-B14D-AD5F-8F3DC469E60C}"/>
              </a:ext>
            </a:extLst>
          </p:cNvPr>
          <p:cNvSpPr txBox="1"/>
          <p:nvPr/>
        </p:nvSpPr>
        <p:spPr>
          <a:xfrm>
            <a:off x="4977855" y="2582830"/>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5" name="TextBox 34">
            <a:extLst>
              <a:ext uri="{FF2B5EF4-FFF2-40B4-BE49-F238E27FC236}">
                <a16:creationId xmlns:a16="http://schemas.microsoft.com/office/drawing/2014/main" id="{735B8CCD-3814-D941-A1CE-419F53B001F4}"/>
              </a:ext>
            </a:extLst>
          </p:cNvPr>
          <p:cNvSpPr txBox="1"/>
          <p:nvPr/>
        </p:nvSpPr>
        <p:spPr>
          <a:xfrm>
            <a:off x="4369363" y="4573513"/>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6" name="TextBox 35">
            <a:extLst>
              <a:ext uri="{FF2B5EF4-FFF2-40B4-BE49-F238E27FC236}">
                <a16:creationId xmlns:a16="http://schemas.microsoft.com/office/drawing/2014/main" id="{C38554B0-34B0-2047-9E57-AA281C37F73C}"/>
              </a:ext>
            </a:extLst>
          </p:cNvPr>
          <p:cNvSpPr txBox="1"/>
          <p:nvPr/>
        </p:nvSpPr>
        <p:spPr>
          <a:xfrm>
            <a:off x="6119189" y="4724427"/>
            <a:ext cx="1218046" cy="307777"/>
          </a:xfrm>
          <a:prstGeom prst="rect">
            <a:avLst/>
          </a:prstGeom>
          <a:noFill/>
        </p:spPr>
        <p:txBody>
          <a:bodyPr wrap="square" rtlCol="0">
            <a:spAutoFit/>
          </a:bodyPr>
          <a:lstStyle/>
          <a:p>
            <a:r>
              <a:rPr lang="en-US" sz="1400" dirty="0"/>
              <a:t>SYS_VOUT</a:t>
            </a:r>
          </a:p>
        </p:txBody>
      </p:sp>
      <p:sp>
        <p:nvSpPr>
          <p:cNvPr id="37" name="TextBox 36">
            <a:extLst>
              <a:ext uri="{FF2B5EF4-FFF2-40B4-BE49-F238E27FC236}">
                <a16:creationId xmlns:a16="http://schemas.microsoft.com/office/drawing/2014/main" id="{736E26DE-BF87-4244-812D-3796FA3A6991}"/>
              </a:ext>
            </a:extLst>
          </p:cNvPr>
          <p:cNvSpPr txBox="1"/>
          <p:nvPr/>
        </p:nvSpPr>
        <p:spPr>
          <a:xfrm>
            <a:off x="6085552" y="3379714"/>
            <a:ext cx="1218046" cy="307777"/>
          </a:xfrm>
          <a:prstGeom prst="rect">
            <a:avLst/>
          </a:prstGeom>
          <a:noFill/>
        </p:spPr>
        <p:txBody>
          <a:bodyPr wrap="square" rtlCol="0">
            <a:spAutoFit/>
          </a:bodyPr>
          <a:lstStyle/>
          <a:p>
            <a:r>
              <a:rPr lang="en-US" sz="1400" dirty="0"/>
              <a:t>3.3V_VOUT</a:t>
            </a:r>
          </a:p>
        </p:txBody>
      </p:sp>
      <p:sp>
        <p:nvSpPr>
          <p:cNvPr id="38" name="TextBox 37">
            <a:extLst>
              <a:ext uri="{FF2B5EF4-FFF2-40B4-BE49-F238E27FC236}">
                <a16:creationId xmlns:a16="http://schemas.microsoft.com/office/drawing/2014/main" id="{23398B1B-57D1-E843-BA42-6C7EA7985B9C}"/>
              </a:ext>
            </a:extLst>
          </p:cNvPr>
          <p:cNvSpPr txBox="1"/>
          <p:nvPr/>
        </p:nvSpPr>
        <p:spPr>
          <a:xfrm>
            <a:off x="8108750" y="2975712"/>
            <a:ext cx="989446" cy="307777"/>
          </a:xfrm>
          <a:prstGeom prst="rect">
            <a:avLst/>
          </a:prstGeom>
          <a:noFill/>
        </p:spPr>
        <p:txBody>
          <a:bodyPr wrap="square" rtlCol="0">
            <a:spAutoFit/>
          </a:bodyPr>
          <a:lstStyle/>
          <a:p>
            <a:r>
              <a:rPr lang="en-US" sz="1400" dirty="0"/>
              <a:t>VIN_USB1</a:t>
            </a:r>
          </a:p>
        </p:txBody>
      </p:sp>
      <p:sp>
        <p:nvSpPr>
          <p:cNvPr id="40" name="TextBox 39">
            <a:extLst>
              <a:ext uri="{FF2B5EF4-FFF2-40B4-BE49-F238E27FC236}">
                <a16:creationId xmlns:a16="http://schemas.microsoft.com/office/drawing/2014/main" id="{F134F4F1-A8D8-4B4B-B9E8-0D354D9CBF52}"/>
              </a:ext>
            </a:extLst>
          </p:cNvPr>
          <p:cNvSpPr txBox="1"/>
          <p:nvPr/>
        </p:nvSpPr>
        <p:spPr>
          <a:xfrm>
            <a:off x="6105936" y="1971408"/>
            <a:ext cx="1218046" cy="307777"/>
          </a:xfrm>
          <a:prstGeom prst="rect">
            <a:avLst/>
          </a:prstGeom>
          <a:noFill/>
        </p:spPr>
        <p:txBody>
          <a:bodyPr wrap="square" rtlCol="0">
            <a:spAutoFit/>
          </a:bodyPr>
          <a:lstStyle/>
          <a:p>
            <a:r>
              <a:rPr lang="en-US" sz="1400" dirty="0"/>
              <a:t>SYS_VOUT</a:t>
            </a:r>
          </a:p>
        </p:txBody>
      </p:sp>
      <p:sp>
        <p:nvSpPr>
          <p:cNvPr id="41" name="TextBox 40">
            <a:extLst>
              <a:ext uri="{FF2B5EF4-FFF2-40B4-BE49-F238E27FC236}">
                <a16:creationId xmlns:a16="http://schemas.microsoft.com/office/drawing/2014/main" id="{F07E0DF9-0C1D-C649-BECA-D3B5CD4B59A1}"/>
              </a:ext>
            </a:extLst>
          </p:cNvPr>
          <p:cNvSpPr txBox="1"/>
          <p:nvPr/>
        </p:nvSpPr>
        <p:spPr>
          <a:xfrm>
            <a:off x="6073461" y="2733383"/>
            <a:ext cx="1218046" cy="307777"/>
          </a:xfrm>
          <a:prstGeom prst="rect">
            <a:avLst/>
          </a:prstGeom>
          <a:noFill/>
        </p:spPr>
        <p:txBody>
          <a:bodyPr wrap="square" rtlCol="0">
            <a:spAutoFit/>
          </a:bodyPr>
          <a:lstStyle/>
          <a:p>
            <a:r>
              <a:rPr lang="en-US" sz="1400" dirty="0"/>
              <a:t>SYS_VOUT</a:t>
            </a:r>
          </a:p>
        </p:txBody>
      </p:sp>
      <p:sp>
        <p:nvSpPr>
          <p:cNvPr id="42" name="Rounded Rectangle 41">
            <a:extLst>
              <a:ext uri="{FF2B5EF4-FFF2-40B4-BE49-F238E27FC236}">
                <a16:creationId xmlns:a16="http://schemas.microsoft.com/office/drawing/2014/main" id="{3F5F7779-AEA8-7E46-8AD5-09A4FE867DC8}"/>
              </a:ext>
            </a:extLst>
          </p:cNvPr>
          <p:cNvSpPr/>
          <p:nvPr/>
        </p:nvSpPr>
        <p:spPr>
          <a:xfrm>
            <a:off x="9951551" y="1912753"/>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9F1BD011-F402-A347-AC52-B501B2969EA1}"/>
              </a:ext>
            </a:extLst>
          </p:cNvPr>
          <p:cNvSpPr txBox="1"/>
          <p:nvPr/>
        </p:nvSpPr>
        <p:spPr>
          <a:xfrm>
            <a:off x="10031063" y="1947070"/>
            <a:ext cx="1166197" cy="923330"/>
          </a:xfrm>
          <a:prstGeom prst="rect">
            <a:avLst/>
          </a:prstGeom>
          <a:noFill/>
        </p:spPr>
        <p:txBody>
          <a:bodyPr wrap="square" rtlCol="0">
            <a:spAutoFit/>
          </a:bodyPr>
          <a:lstStyle/>
          <a:p>
            <a:pPr algn="ctr"/>
            <a:r>
              <a:rPr lang="en-US" dirty="0"/>
              <a:t>Micro USB Power</a:t>
            </a:r>
          </a:p>
          <a:p>
            <a:pPr algn="ctr"/>
            <a:r>
              <a:rPr lang="en-US" dirty="0"/>
              <a:t> </a:t>
            </a:r>
          </a:p>
        </p:txBody>
      </p:sp>
      <p:sp>
        <p:nvSpPr>
          <p:cNvPr id="44" name="TextBox 43">
            <a:extLst>
              <a:ext uri="{FF2B5EF4-FFF2-40B4-BE49-F238E27FC236}">
                <a16:creationId xmlns:a16="http://schemas.microsoft.com/office/drawing/2014/main" id="{96703C39-3002-3E4C-B01F-6D4632FAE522}"/>
              </a:ext>
            </a:extLst>
          </p:cNvPr>
          <p:cNvSpPr txBox="1"/>
          <p:nvPr/>
        </p:nvSpPr>
        <p:spPr>
          <a:xfrm>
            <a:off x="8946612" y="1911886"/>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45" name="TextBox 44">
            <a:extLst>
              <a:ext uri="{FF2B5EF4-FFF2-40B4-BE49-F238E27FC236}">
                <a16:creationId xmlns:a16="http://schemas.microsoft.com/office/drawing/2014/main" id="{FD4E2781-ED7C-5443-93B6-DDAE9341523F}"/>
              </a:ext>
            </a:extLst>
          </p:cNvPr>
          <p:cNvSpPr txBox="1"/>
          <p:nvPr/>
        </p:nvSpPr>
        <p:spPr>
          <a:xfrm>
            <a:off x="8117031" y="2130096"/>
            <a:ext cx="989446" cy="307777"/>
          </a:xfrm>
          <a:prstGeom prst="rect">
            <a:avLst/>
          </a:prstGeom>
          <a:noFill/>
        </p:spPr>
        <p:txBody>
          <a:bodyPr wrap="square" rtlCol="0">
            <a:spAutoFit/>
          </a:bodyPr>
          <a:lstStyle/>
          <a:p>
            <a:r>
              <a:rPr lang="en-US" sz="1400" dirty="0"/>
              <a:t>VIN_USB0</a:t>
            </a:r>
          </a:p>
        </p:txBody>
      </p:sp>
      <p:cxnSp>
        <p:nvCxnSpPr>
          <p:cNvPr id="46" name="Straight Connector 45">
            <a:extLst>
              <a:ext uri="{FF2B5EF4-FFF2-40B4-BE49-F238E27FC236}">
                <a16:creationId xmlns:a16="http://schemas.microsoft.com/office/drawing/2014/main" id="{BE8E9442-5BC9-FF46-BB38-CB318D4A5FB6}"/>
              </a:ext>
            </a:extLst>
          </p:cNvPr>
          <p:cNvCxnSpPr>
            <a:cxnSpLocks/>
          </p:cNvCxnSpPr>
          <p:nvPr/>
        </p:nvCxnSpPr>
        <p:spPr>
          <a:xfrm flipH="1">
            <a:off x="9005289" y="2294593"/>
            <a:ext cx="955817"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D6BFE4CB-FC4C-034C-B5AA-27984F04C3ED}"/>
              </a:ext>
            </a:extLst>
          </p:cNvPr>
          <p:cNvSpPr/>
          <p:nvPr/>
        </p:nvSpPr>
        <p:spPr>
          <a:xfrm>
            <a:off x="4460059" y="3371667"/>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39" name="Straight Connector 38">
            <a:extLst>
              <a:ext uri="{FF2B5EF4-FFF2-40B4-BE49-F238E27FC236}">
                <a16:creationId xmlns:a16="http://schemas.microsoft.com/office/drawing/2014/main" id="{C8D59079-41AD-464C-8F44-31E523BA86CF}"/>
              </a:ext>
            </a:extLst>
          </p:cNvPr>
          <p:cNvCxnSpPr>
            <a:cxnSpLocks/>
          </p:cNvCxnSpPr>
          <p:nvPr/>
        </p:nvCxnSpPr>
        <p:spPr>
          <a:xfrm flipH="1">
            <a:off x="3840039" y="3557506"/>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3B45F964-C6EB-F040-9EBF-3387940E8C85}"/>
              </a:ext>
            </a:extLst>
          </p:cNvPr>
          <p:cNvCxnSpPr>
            <a:cxnSpLocks/>
          </p:cNvCxnSpPr>
          <p:nvPr/>
        </p:nvCxnSpPr>
        <p:spPr>
          <a:xfrm flipH="1">
            <a:off x="5572511" y="3557506"/>
            <a:ext cx="551629" cy="0"/>
          </a:xfrm>
          <a:prstGeom prst="line">
            <a:avLst/>
          </a:prstGeom>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D1C1FCFF-8545-8447-9559-055CAD2D58E3}"/>
              </a:ext>
            </a:extLst>
          </p:cNvPr>
          <p:cNvSpPr/>
          <p:nvPr/>
        </p:nvSpPr>
        <p:spPr>
          <a:xfrm>
            <a:off x="4281367" y="5034005"/>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49" name="Straight Connector 48">
            <a:extLst>
              <a:ext uri="{FF2B5EF4-FFF2-40B4-BE49-F238E27FC236}">
                <a16:creationId xmlns:a16="http://schemas.microsoft.com/office/drawing/2014/main" id="{E23E6C10-FEA3-8A4D-AE1A-6E375A5F855D}"/>
              </a:ext>
            </a:extLst>
          </p:cNvPr>
          <p:cNvCxnSpPr>
            <a:cxnSpLocks/>
          </p:cNvCxnSpPr>
          <p:nvPr/>
        </p:nvCxnSpPr>
        <p:spPr>
          <a:xfrm flipH="1">
            <a:off x="3661347" y="5219844"/>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80823958-99C5-1A40-8E77-1383BF19C24C}"/>
              </a:ext>
            </a:extLst>
          </p:cNvPr>
          <p:cNvCxnSpPr>
            <a:cxnSpLocks/>
          </p:cNvCxnSpPr>
          <p:nvPr/>
        </p:nvCxnSpPr>
        <p:spPr>
          <a:xfrm flipH="1">
            <a:off x="5393820" y="5219844"/>
            <a:ext cx="750048" cy="0"/>
          </a:xfrm>
          <a:prstGeom prst="line">
            <a:avLst/>
          </a:prstGeom>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5C07608F-A89C-4447-9B0C-EC9AEF8DC06D}"/>
              </a:ext>
            </a:extLst>
          </p:cNvPr>
          <p:cNvSpPr/>
          <p:nvPr/>
        </p:nvSpPr>
        <p:spPr>
          <a:xfrm>
            <a:off x="4275240" y="5476479"/>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52" name="Straight Connector 51">
            <a:extLst>
              <a:ext uri="{FF2B5EF4-FFF2-40B4-BE49-F238E27FC236}">
                <a16:creationId xmlns:a16="http://schemas.microsoft.com/office/drawing/2014/main" id="{3592FE3D-81A0-534C-80A3-8509D553A9E4}"/>
              </a:ext>
            </a:extLst>
          </p:cNvPr>
          <p:cNvCxnSpPr>
            <a:cxnSpLocks/>
          </p:cNvCxnSpPr>
          <p:nvPr/>
        </p:nvCxnSpPr>
        <p:spPr>
          <a:xfrm flipH="1">
            <a:off x="3655220" y="5662318"/>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03B648C5-E4CE-324C-AD4D-636C2A77AF1D}"/>
              </a:ext>
            </a:extLst>
          </p:cNvPr>
          <p:cNvCxnSpPr>
            <a:cxnSpLocks/>
          </p:cNvCxnSpPr>
          <p:nvPr/>
        </p:nvCxnSpPr>
        <p:spPr>
          <a:xfrm flipH="1">
            <a:off x="5387693" y="5662318"/>
            <a:ext cx="750048" cy="0"/>
          </a:xfrm>
          <a:prstGeom prst="line">
            <a:avLst/>
          </a:prstGeom>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A7364D67-8057-9E46-AE19-CE7B89BB9307}"/>
              </a:ext>
            </a:extLst>
          </p:cNvPr>
          <p:cNvSpPr txBox="1"/>
          <p:nvPr/>
        </p:nvSpPr>
        <p:spPr>
          <a:xfrm>
            <a:off x="6104128" y="5064154"/>
            <a:ext cx="1218046" cy="307777"/>
          </a:xfrm>
          <a:prstGeom prst="rect">
            <a:avLst/>
          </a:prstGeom>
          <a:noFill/>
        </p:spPr>
        <p:txBody>
          <a:bodyPr wrap="square" rtlCol="0">
            <a:spAutoFit/>
          </a:bodyPr>
          <a:lstStyle/>
          <a:p>
            <a:r>
              <a:rPr lang="en-US" sz="1400" dirty="0"/>
              <a:t>SYS_VOUT</a:t>
            </a:r>
          </a:p>
        </p:txBody>
      </p:sp>
      <p:sp>
        <p:nvSpPr>
          <p:cNvPr id="58" name="TextBox 57">
            <a:extLst>
              <a:ext uri="{FF2B5EF4-FFF2-40B4-BE49-F238E27FC236}">
                <a16:creationId xmlns:a16="http://schemas.microsoft.com/office/drawing/2014/main" id="{8D6F0A3E-BFE2-0447-AF1C-3AC0701F5162}"/>
              </a:ext>
            </a:extLst>
          </p:cNvPr>
          <p:cNvSpPr txBox="1"/>
          <p:nvPr/>
        </p:nvSpPr>
        <p:spPr>
          <a:xfrm>
            <a:off x="6102132" y="5490474"/>
            <a:ext cx="1218046" cy="307777"/>
          </a:xfrm>
          <a:prstGeom prst="rect">
            <a:avLst/>
          </a:prstGeom>
          <a:noFill/>
        </p:spPr>
        <p:txBody>
          <a:bodyPr wrap="square" rtlCol="0">
            <a:spAutoFit/>
          </a:bodyPr>
          <a:lstStyle/>
          <a:p>
            <a:r>
              <a:rPr lang="en-US" sz="1400" dirty="0"/>
              <a:t>SYS_VOUT</a:t>
            </a:r>
          </a:p>
        </p:txBody>
      </p:sp>
      <p:sp>
        <p:nvSpPr>
          <p:cNvPr id="59" name="TextBox 58">
            <a:extLst>
              <a:ext uri="{FF2B5EF4-FFF2-40B4-BE49-F238E27FC236}">
                <a16:creationId xmlns:a16="http://schemas.microsoft.com/office/drawing/2014/main" id="{722AFA1A-26E6-5041-A29A-3B34386EA4D8}"/>
              </a:ext>
            </a:extLst>
          </p:cNvPr>
          <p:cNvSpPr txBox="1"/>
          <p:nvPr/>
        </p:nvSpPr>
        <p:spPr>
          <a:xfrm>
            <a:off x="3726573" y="4947465"/>
            <a:ext cx="1218046" cy="307777"/>
          </a:xfrm>
          <a:prstGeom prst="rect">
            <a:avLst/>
          </a:prstGeom>
          <a:noFill/>
        </p:spPr>
        <p:txBody>
          <a:bodyPr wrap="square" rtlCol="0">
            <a:spAutoFit/>
          </a:bodyPr>
          <a:lstStyle/>
          <a:p>
            <a:r>
              <a:rPr lang="en-US" sz="1400" dirty="0"/>
              <a:t>SDA</a:t>
            </a:r>
          </a:p>
        </p:txBody>
      </p:sp>
      <p:sp>
        <p:nvSpPr>
          <p:cNvPr id="60" name="TextBox 59">
            <a:extLst>
              <a:ext uri="{FF2B5EF4-FFF2-40B4-BE49-F238E27FC236}">
                <a16:creationId xmlns:a16="http://schemas.microsoft.com/office/drawing/2014/main" id="{7CEB941A-BFA8-FB48-828A-B0745A2A8DE6}"/>
              </a:ext>
            </a:extLst>
          </p:cNvPr>
          <p:cNvSpPr txBox="1"/>
          <p:nvPr/>
        </p:nvSpPr>
        <p:spPr>
          <a:xfrm>
            <a:off x="3711478" y="5360040"/>
            <a:ext cx="1218046" cy="307777"/>
          </a:xfrm>
          <a:prstGeom prst="rect">
            <a:avLst/>
          </a:prstGeom>
          <a:noFill/>
        </p:spPr>
        <p:txBody>
          <a:bodyPr wrap="square" rtlCol="0">
            <a:spAutoFit/>
          </a:bodyPr>
          <a:lstStyle/>
          <a:p>
            <a:r>
              <a:rPr lang="en-US" sz="1400" dirty="0"/>
              <a:t>SCL</a:t>
            </a:r>
          </a:p>
        </p:txBody>
      </p:sp>
      <p:sp>
        <p:nvSpPr>
          <p:cNvPr id="61" name="TextBox 60">
            <a:extLst>
              <a:ext uri="{FF2B5EF4-FFF2-40B4-BE49-F238E27FC236}">
                <a16:creationId xmlns:a16="http://schemas.microsoft.com/office/drawing/2014/main" id="{E9A89906-63D9-1B4B-992C-70B6C50F9EE6}"/>
              </a:ext>
            </a:extLst>
          </p:cNvPr>
          <p:cNvSpPr txBox="1"/>
          <p:nvPr/>
        </p:nvSpPr>
        <p:spPr>
          <a:xfrm>
            <a:off x="10642541" y="5662318"/>
            <a:ext cx="1218046" cy="738664"/>
          </a:xfrm>
          <a:prstGeom prst="rect">
            <a:avLst/>
          </a:prstGeom>
          <a:noFill/>
        </p:spPr>
        <p:txBody>
          <a:bodyPr wrap="square" rtlCol="0">
            <a:spAutoFit/>
          </a:bodyPr>
          <a:lstStyle/>
          <a:p>
            <a:r>
              <a:rPr lang="en-US" sz="1400" dirty="0"/>
              <a:t>**All components are grounded</a:t>
            </a:r>
          </a:p>
        </p:txBody>
      </p:sp>
    </p:spTree>
    <p:extLst>
      <p:ext uri="{BB962C8B-B14F-4D97-AF65-F5344CB8AC3E}">
        <p14:creationId xmlns:p14="http://schemas.microsoft.com/office/powerpoint/2010/main" val="42864258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74124-EBE2-5641-BD06-76414170F39F}"/>
              </a:ext>
            </a:extLst>
          </p:cNvPr>
          <p:cNvSpPr>
            <a:spLocks noGrp="1"/>
          </p:cNvSpPr>
          <p:nvPr>
            <p:ph type="title"/>
          </p:nvPr>
        </p:nvSpPr>
        <p:spPr/>
        <p:txBody>
          <a:bodyPr/>
          <a:lstStyle/>
          <a:p>
            <a:r>
              <a:rPr lang="en-US" u="sng" dirty="0"/>
              <a:t>Components/Budget</a:t>
            </a:r>
          </a:p>
        </p:txBody>
      </p:sp>
      <p:graphicFrame>
        <p:nvGraphicFramePr>
          <p:cNvPr id="5" name="Content Placeholder 3">
            <a:extLst>
              <a:ext uri="{FF2B5EF4-FFF2-40B4-BE49-F238E27FC236}">
                <a16:creationId xmlns:a16="http://schemas.microsoft.com/office/drawing/2014/main" id="{54445E2B-57E6-724A-9438-E12966B2599A}"/>
              </a:ext>
            </a:extLst>
          </p:cNvPr>
          <p:cNvGraphicFramePr>
            <a:graphicFrameLocks noGrp="1"/>
          </p:cNvGraphicFramePr>
          <p:nvPr>
            <p:ph idx="1"/>
            <p:extLst>
              <p:ext uri="{D42A27DB-BD31-4B8C-83A1-F6EECF244321}">
                <p14:modId xmlns:p14="http://schemas.microsoft.com/office/powerpoint/2010/main" val="2766509338"/>
              </p:ext>
            </p:extLst>
          </p:nvPr>
        </p:nvGraphicFramePr>
        <p:xfrm>
          <a:off x="838199" y="2088253"/>
          <a:ext cx="10515601" cy="2941320"/>
        </p:xfrm>
        <a:graphic>
          <a:graphicData uri="http://schemas.openxmlformats.org/drawingml/2006/table">
            <a:tbl>
              <a:tblPr firstRow="1" bandRow="1">
                <a:tableStyleId>{BC89EF96-8CEA-46FF-86C4-4CE0E7609802}</a:tableStyleId>
              </a:tblPr>
              <a:tblGrid>
                <a:gridCol w="7511143">
                  <a:extLst>
                    <a:ext uri="{9D8B030D-6E8A-4147-A177-3AD203B41FA5}">
                      <a16:colId xmlns:a16="http://schemas.microsoft.com/office/drawing/2014/main" val="3675253430"/>
                    </a:ext>
                  </a:extLst>
                </a:gridCol>
                <a:gridCol w="1502229">
                  <a:extLst>
                    <a:ext uri="{9D8B030D-6E8A-4147-A177-3AD203B41FA5}">
                      <a16:colId xmlns:a16="http://schemas.microsoft.com/office/drawing/2014/main" val="1372058784"/>
                    </a:ext>
                  </a:extLst>
                </a:gridCol>
                <a:gridCol w="1502229">
                  <a:extLst>
                    <a:ext uri="{9D8B030D-6E8A-4147-A177-3AD203B41FA5}">
                      <a16:colId xmlns:a16="http://schemas.microsoft.com/office/drawing/2014/main" val="356583018"/>
                    </a:ext>
                  </a:extLst>
                </a:gridCol>
              </a:tblGrid>
              <a:tr h="370840">
                <a:tc>
                  <a:txBody>
                    <a:bodyPr/>
                    <a:lstStyle/>
                    <a:p>
                      <a:r>
                        <a:rPr lang="en-US" dirty="0"/>
                        <a:t>Component</a:t>
                      </a:r>
                    </a:p>
                  </a:txBody>
                  <a:tcPr marL="87630" marR="87630">
                    <a:solidFill>
                      <a:schemeClr val="bg1"/>
                    </a:solidFill>
                  </a:tcPr>
                </a:tc>
                <a:tc>
                  <a:txBody>
                    <a:bodyPr/>
                    <a:lstStyle/>
                    <a:p>
                      <a:r>
                        <a:rPr lang="en-US" dirty="0"/>
                        <a:t>Need to Buy</a:t>
                      </a:r>
                    </a:p>
                  </a:txBody>
                  <a:tcPr marL="87630" marR="87630">
                    <a:solidFill>
                      <a:schemeClr val="bg1"/>
                    </a:solidFill>
                  </a:tcPr>
                </a:tc>
                <a:tc>
                  <a:txBody>
                    <a:bodyPr/>
                    <a:lstStyle/>
                    <a:p>
                      <a:r>
                        <a:rPr lang="en-US" dirty="0"/>
                        <a:t>Cost</a:t>
                      </a:r>
                    </a:p>
                  </a:txBody>
                  <a:tcPr marL="87630" marR="87630">
                    <a:solidFill>
                      <a:schemeClr val="bg1"/>
                    </a:solidFill>
                  </a:tcPr>
                </a:tc>
                <a:extLst>
                  <a:ext uri="{0D108BD9-81ED-4DB2-BD59-A6C34878D82A}">
                    <a16:rowId xmlns:a16="http://schemas.microsoft.com/office/drawing/2014/main" val="1606800787"/>
                  </a:ext>
                </a:extLst>
              </a:tr>
              <a:tr h="370840">
                <a:tc>
                  <a:txBody>
                    <a:bodyPr/>
                    <a:lstStyle/>
                    <a:p>
                      <a:r>
                        <a:rPr lang="en-US" dirty="0"/>
                        <a:t>Sharp IR Analog Distance Sensors:</a:t>
                      </a:r>
                    </a:p>
                    <a:p>
                      <a:r>
                        <a:rPr lang="en-US" dirty="0">
                          <a:hlinkClick r:id="rId2"/>
                        </a:rPr>
                        <a:t>https://www.pololu.com/product/136</a:t>
                      </a:r>
                      <a:r>
                        <a:rPr lang="en-US" dirty="0"/>
                        <a:t> </a:t>
                      </a:r>
                    </a:p>
                  </a:txBody>
                  <a:tcPr marL="87630" marR="87630">
                    <a:solidFill>
                      <a:schemeClr val="bg1"/>
                    </a:solidFill>
                  </a:tcPr>
                </a:tc>
                <a:tc>
                  <a:txBody>
                    <a:bodyPr/>
                    <a:lstStyle/>
                    <a:p>
                      <a:r>
                        <a:rPr lang="en-US" dirty="0"/>
                        <a:t>x2</a:t>
                      </a:r>
                    </a:p>
                  </a:txBody>
                  <a:tcPr marL="87630" marR="87630">
                    <a:solidFill>
                      <a:schemeClr val="bg1"/>
                    </a:solidFill>
                  </a:tcPr>
                </a:tc>
                <a:tc>
                  <a:txBody>
                    <a:bodyPr/>
                    <a:lstStyle/>
                    <a:p>
                      <a:r>
                        <a:rPr lang="en-US" dirty="0"/>
                        <a:t>$10.29</a:t>
                      </a:r>
                    </a:p>
                  </a:txBody>
                  <a:tcPr marL="87630" marR="87630">
                    <a:solidFill>
                      <a:schemeClr val="bg1"/>
                    </a:solidFill>
                  </a:tcPr>
                </a:tc>
                <a:extLst>
                  <a:ext uri="{0D108BD9-81ED-4DB2-BD59-A6C34878D82A}">
                    <a16:rowId xmlns:a16="http://schemas.microsoft.com/office/drawing/2014/main" val="33313506"/>
                  </a:ext>
                </a:extLst>
              </a:tr>
              <a:tr h="370840">
                <a:tc>
                  <a:txBody>
                    <a:bodyPr/>
                    <a:lstStyle/>
                    <a:p>
                      <a:r>
                        <a:rPr lang="en-US" dirty="0"/>
                        <a:t>20x4 I2C Character LCD Display:</a:t>
                      </a:r>
                    </a:p>
                    <a:p>
                      <a:r>
                        <a:rPr lang="en-US" dirty="0">
                          <a:hlinkClick r:id="rId3"/>
                        </a:rPr>
                        <a:t>https://www.crystalfontz.com/product/cfah2004actmiew-20x4-i2c-character-lcd?kw=&amp;origin=pla&amp;gclid=CjwKCAjwq_D7BRADEiwAVMDdHiHPBFW64CMppy-nCaKe0sCETMsAPY2SlfEIacJEAEYCOHrj1hV69BoCuvgQAvD_BwE#undefined</a:t>
                      </a:r>
                      <a:r>
                        <a:rPr lang="en-US" dirty="0"/>
                        <a:t> </a:t>
                      </a:r>
                    </a:p>
                  </a:txBody>
                  <a:tcPr marL="87630" marR="87630">
                    <a:solidFill>
                      <a:schemeClr val="bg1"/>
                    </a:solidFill>
                  </a:tcPr>
                </a:tc>
                <a:tc>
                  <a:txBody>
                    <a:bodyPr/>
                    <a:lstStyle/>
                    <a:p>
                      <a:r>
                        <a:rPr lang="en-US" dirty="0"/>
                        <a:t>x1</a:t>
                      </a:r>
                    </a:p>
                  </a:txBody>
                  <a:tcPr marL="87630" marR="87630">
                    <a:solidFill>
                      <a:schemeClr val="bg1"/>
                    </a:solidFill>
                  </a:tcPr>
                </a:tc>
                <a:tc>
                  <a:txBody>
                    <a:bodyPr/>
                    <a:lstStyle/>
                    <a:p>
                      <a:r>
                        <a:rPr lang="en-US" dirty="0"/>
                        <a:t>$15.81</a:t>
                      </a:r>
                    </a:p>
                  </a:txBody>
                  <a:tcPr marL="87630" marR="87630">
                    <a:solidFill>
                      <a:schemeClr val="bg1"/>
                    </a:solidFill>
                  </a:tcPr>
                </a:tc>
                <a:extLst>
                  <a:ext uri="{0D108BD9-81ED-4DB2-BD59-A6C34878D82A}">
                    <a16:rowId xmlns:a16="http://schemas.microsoft.com/office/drawing/2014/main" val="1757493575"/>
                  </a:ext>
                </a:extLst>
              </a:tr>
              <a:tr h="370840">
                <a:tc>
                  <a:txBody>
                    <a:bodyPr/>
                    <a:lstStyle/>
                    <a:p>
                      <a:r>
                        <a:rPr lang="en-US" dirty="0"/>
                        <a:t>USB to Audio Jack</a:t>
                      </a:r>
                    </a:p>
                  </a:txBody>
                  <a:tcPr marL="87630" marR="87630">
                    <a:solidFill>
                      <a:schemeClr val="bg1"/>
                    </a:solidFill>
                  </a:tcPr>
                </a:tc>
                <a:tc>
                  <a:txBody>
                    <a:bodyPr/>
                    <a:lstStyle/>
                    <a:p>
                      <a:r>
                        <a:rPr lang="en-US" dirty="0"/>
                        <a:t>No</a:t>
                      </a:r>
                    </a:p>
                  </a:txBody>
                  <a:tcPr marL="87630" marR="87630">
                    <a:solidFill>
                      <a:schemeClr val="bg1"/>
                    </a:solidFill>
                  </a:tcPr>
                </a:tc>
                <a:tc>
                  <a:txBody>
                    <a:bodyPr/>
                    <a:lstStyle/>
                    <a:p>
                      <a:endParaRPr lang="en-US" dirty="0"/>
                    </a:p>
                  </a:txBody>
                  <a:tcPr marL="87630" marR="87630">
                    <a:solidFill>
                      <a:schemeClr val="bg1"/>
                    </a:solidFill>
                  </a:tcPr>
                </a:tc>
                <a:extLst>
                  <a:ext uri="{0D108BD9-81ED-4DB2-BD59-A6C34878D82A}">
                    <a16:rowId xmlns:a16="http://schemas.microsoft.com/office/drawing/2014/main" val="2045838808"/>
                  </a:ext>
                </a:extLst>
              </a:tr>
              <a:tr h="370840">
                <a:tc>
                  <a:txBody>
                    <a:bodyPr/>
                    <a:lstStyle/>
                    <a:p>
                      <a:r>
                        <a:rPr lang="en-US" dirty="0"/>
                        <a:t>Button for Powering on Device</a:t>
                      </a:r>
                    </a:p>
                  </a:txBody>
                  <a:tcPr marL="87630" marR="87630">
                    <a:solidFill>
                      <a:schemeClr val="bg1"/>
                    </a:solidFill>
                  </a:tcPr>
                </a:tc>
                <a:tc>
                  <a:txBody>
                    <a:bodyPr/>
                    <a:lstStyle/>
                    <a:p>
                      <a:r>
                        <a:rPr lang="en-US" dirty="0"/>
                        <a:t>No</a:t>
                      </a:r>
                    </a:p>
                  </a:txBody>
                  <a:tcPr marL="87630" marR="87630">
                    <a:solidFill>
                      <a:schemeClr val="bg1"/>
                    </a:solidFill>
                  </a:tcPr>
                </a:tc>
                <a:tc>
                  <a:txBody>
                    <a:bodyPr/>
                    <a:lstStyle/>
                    <a:p>
                      <a:endParaRPr lang="en-US" dirty="0"/>
                    </a:p>
                  </a:txBody>
                  <a:tcPr marL="87630" marR="87630">
                    <a:solidFill>
                      <a:schemeClr val="bg1"/>
                    </a:solidFill>
                  </a:tcPr>
                </a:tc>
                <a:extLst>
                  <a:ext uri="{0D108BD9-81ED-4DB2-BD59-A6C34878D82A}">
                    <a16:rowId xmlns:a16="http://schemas.microsoft.com/office/drawing/2014/main" val="1921008784"/>
                  </a:ext>
                </a:extLst>
              </a:tr>
            </a:tbl>
          </a:graphicData>
        </a:graphic>
      </p:graphicFrame>
    </p:spTree>
    <p:extLst>
      <p:ext uri="{BB962C8B-B14F-4D97-AF65-F5344CB8AC3E}">
        <p14:creationId xmlns:p14="http://schemas.microsoft.com/office/powerpoint/2010/main" val="22901326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1A9B411-9540-CA4C-9511-17D51346E40F}"/>
              </a:ext>
            </a:extLst>
          </p:cNvPr>
          <p:cNvPicPr>
            <a:picLocks noChangeAspect="1"/>
          </p:cNvPicPr>
          <p:nvPr/>
        </p:nvPicPr>
        <p:blipFill>
          <a:blip r:embed="rId2">
            <a:alphaModFix amt="85000"/>
          </a:blip>
          <a:stretch>
            <a:fillRect/>
          </a:stretch>
        </p:blipFill>
        <p:spPr>
          <a:xfrm>
            <a:off x="848138" y="0"/>
            <a:ext cx="10297297" cy="6858000"/>
          </a:xfrm>
          <a:prstGeom prst="rect">
            <a:avLst/>
          </a:prstGeom>
        </p:spPr>
      </p:pic>
    </p:spTree>
    <p:extLst>
      <p:ext uri="{BB962C8B-B14F-4D97-AF65-F5344CB8AC3E}">
        <p14:creationId xmlns:p14="http://schemas.microsoft.com/office/powerpoint/2010/main" val="31371374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37259</TotalTime>
  <Words>536</Words>
  <Application>Microsoft Macintosh PowerPoint</Application>
  <PresentationFormat>Widescreen</PresentationFormat>
  <Paragraphs>105</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ENGI 301  Putting Speed Control Device Proposal</vt:lpstr>
      <vt:lpstr>Background Information</vt:lpstr>
      <vt:lpstr>Rough Sketch of Device Design</vt:lpstr>
      <vt:lpstr>Existing Solutions</vt:lpstr>
      <vt:lpstr>System Block Diagram</vt:lpstr>
      <vt:lpstr>Power Block Diagram</vt:lpstr>
      <vt:lpstr>Components/Budget</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 301  Putt Speed Device Proposal</dc:title>
  <dc:creator>Grace Wilson</dc:creator>
  <cp:lastModifiedBy>Grace Wilson</cp:lastModifiedBy>
  <cp:revision>37</cp:revision>
  <dcterms:created xsi:type="dcterms:W3CDTF">2020-10-04T00:26:22Z</dcterms:created>
  <dcterms:modified xsi:type="dcterms:W3CDTF">2020-11-11T19:04:12Z</dcterms:modified>
</cp:coreProperties>
</file>

<file path=docProps/thumbnail.jpeg>
</file>